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1" r:id="rId16"/>
    <p:sldId id="270" r:id="rId17"/>
    <p:sldId id="273" r:id="rId18"/>
    <p:sldId id="274" r:id="rId19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FF9E"/>
    <a:srgbClr val="F2FFBA"/>
    <a:srgbClr val="9DFF9C"/>
    <a:srgbClr val="FC8D8D"/>
    <a:srgbClr val="AFF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D96DB1-011A-4325-8488-3D5B1446B371}" v="2" dt="2023-01-24T16:12:27.500"/>
    <p1510:client id="{1E1D1A68-FE8B-4C9F-82E2-F0CF7B40746E}" v="9" dt="2023-01-15T13:05:51.760"/>
    <p1510:client id="{3FA2830B-9A65-4D38-B182-2D17F398DB40}" v="12" dt="2023-01-15T12:27:41.029"/>
    <p1510:client id="{58791A9C-3BED-425F-85EB-280B0E087ABA}" v="236" dt="2023-01-15T11:57:54.038"/>
    <p1510:client id="{6BB4D3BD-452E-4E07-8D66-A1885B04F343}" v="8" dt="2023-01-15T12:39:40.526"/>
    <p1510:client id="{806F9D0A-750D-473B-A2FE-78857F91CE63}" v="88" dt="2023-01-15T13:02:19.969"/>
    <p1510:client id="{EE41CD96-7483-482F-8E99-D13DCD27C5CD}" v="5506" dt="2023-01-15T00:58:41.9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redný štý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vetlý štýl 2 - zvýrazneni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openxmlformats.org/officeDocument/2006/relationships/slide" Target="slides/slide2.xml" Id="rId3" /><Relationship Type="http://schemas.openxmlformats.org/officeDocument/2006/relationships/viewProps" Target="viewProps.xml" Id="rId21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microsoft.com/office/2015/10/relationships/revisionInfo" Target="revisionInfo.xml" Id="rId25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presProps" Target="presProps.xml" Id="rId20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openxmlformats.org/officeDocument/2006/relationships/tableStyles" Target="tableStyles.xml" Id="rId23" /><Relationship Type="http://schemas.openxmlformats.org/officeDocument/2006/relationships/slide" Target="slides/slide9.xml" Id="rId10" /><Relationship Type="http://schemas.openxmlformats.org/officeDocument/2006/relationships/slide" Target="slides/slide18.xml" Id="rId19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Relationship Type="http://schemas.openxmlformats.org/officeDocument/2006/relationships/theme" Target="theme/theme1.xml" Id="rId22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6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2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4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0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8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6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9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7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9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8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09" r:id="rId6"/>
    <p:sldLayoutId id="2147483905" r:id="rId7"/>
    <p:sldLayoutId id="2147483906" r:id="rId8"/>
    <p:sldLayoutId id="2147483907" r:id="rId9"/>
    <p:sldLayoutId id="2147483908" r:id="rId10"/>
    <p:sldLayoutId id="214748391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zzsbucnvMx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vXqcPSf44aQ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AE2BY2GOBHK&#160;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infhttps:/en.wikipedia.org/wiki/Jenna_Ortega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gettyimages.com/photos/jenna-ortega-?assettype=image&amp;family=editorial&amp;page=5&amp;phrase=jenna%20ortega%20&amp;sort=best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N55zQTb-Pb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RvldeotYXLs&amp;t=93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5" descr="Obrázok, na ktorom je text, osoba&#10;&#10;Automaticky generovaný popis">
            <a:extLst>
              <a:ext uri="{FF2B5EF4-FFF2-40B4-BE49-F238E27FC236}">
                <a16:creationId xmlns:a16="http://schemas.microsoft.com/office/drawing/2014/main" id="{1346569D-C4F0-2B64-95E2-BB4A65D915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58" r="2907" b="-1"/>
          <a:stretch/>
        </p:blipFill>
        <p:spPr>
          <a:xfrm>
            <a:off x="-12075" y="-185"/>
            <a:ext cx="9137156" cy="6857989"/>
          </a:xfrm>
          <a:prstGeom prst="rect">
            <a:avLst/>
          </a:prstGeom>
        </p:spPr>
      </p:pic>
      <p:sp>
        <p:nvSpPr>
          <p:cNvPr id="58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996494" y="837910"/>
            <a:ext cx="2637526" cy="2985247"/>
          </a:xfrm>
        </p:spPr>
        <p:txBody>
          <a:bodyPr>
            <a:normAutofit/>
          </a:bodyPr>
          <a:lstStyle/>
          <a:p>
            <a:pPr algn="r"/>
            <a:r>
              <a:rPr lang="sk-SK" sz="4400" b="1" dirty="0" err="1"/>
              <a:t>Jenna</a:t>
            </a:r>
            <a:r>
              <a:rPr lang="sk-SK" sz="4400" b="1" dirty="0"/>
              <a:t>  </a:t>
            </a:r>
            <a:r>
              <a:rPr lang="sk-SK" sz="4400" b="1" dirty="0" err="1"/>
              <a:t>Ortega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260079" y="6500034"/>
            <a:ext cx="2927005" cy="14592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sk-SK" sz="1400" dirty="0"/>
              <a:t>Barbora </a:t>
            </a:r>
            <a:r>
              <a:rPr lang="sk-SK" sz="1400" dirty="0" err="1"/>
              <a:t>Petričová</a:t>
            </a:r>
            <a:r>
              <a:rPr lang="sk-SK" sz="1400" dirty="0"/>
              <a:t> 1.B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55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6B1AB48C-975A-4A22-A0B1-E10B5D3B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BADCCFD-6F6D-40B8-9B9F-AB05B44E9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Obrázok 47" descr="Obrázok, na ktorom je osoba, stena, žena, vnútri&#10;&#10;Automaticky generovaný popis">
            <a:extLst>
              <a:ext uri="{FF2B5EF4-FFF2-40B4-BE49-F238E27FC236}">
                <a16:creationId xmlns:a16="http://schemas.microsoft.com/office/drawing/2014/main" id="{59A7106F-5943-A407-ED10-D43CAFE69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60000"/>
          </a:blip>
          <a:srcRect r="-1" b="6330"/>
          <a:stretch/>
        </p:blipFill>
        <p:spPr>
          <a:xfrm>
            <a:off x="5947577" y="1"/>
            <a:ext cx="6244424" cy="6861147"/>
          </a:xfrm>
          <a:custGeom>
            <a:avLst/>
            <a:gdLst/>
            <a:ahLst/>
            <a:cxnLst/>
            <a:rect l="l" t="t" r="r" b="b"/>
            <a:pathLst>
              <a:path w="6244424" h="6861147">
                <a:moveTo>
                  <a:pt x="2178658" y="0"/>
                </a:moveTo>
                <a:lnTo>
                  <a:pt x="6244424" y="0"/>
                </a:lnTo>
                <a:lnTo>
                  <a:pt x="6244424" y="6858000"/>
                </a:lnTo>
                <a:lnTo>
                  <a:pt x="0" y="6861147"/>
                </a:lnTo>
                <a:close/>
              </a:path>
            </a:pathLst>
          </a:custGeom>
        </p:spPr>
      </p:pic>
      <p:pic>
        <p:nvPicPr>
          <p:cNvPr id="8" name="Obrázok 8" descr="Obrázok, na ktorom je osoba, pózujúci, stojaci, skupina&#10;&#10;Automaticky generovaný popis">
            <a:extLst>
              <a:ext uri="{FF2B5EF4-FFF2-40B4-BE49-F238E27FC236}">
                <a16:creationId xmlns:a16="http://schemas.microsoft.com/office/drawing/2014/main" id="{5BABEA64-E612-152F-3FAC-24C659FCD0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b="18900"/>
          <a:stretch/>
        </p:blipFill>
        <p:spPr>
          <a:xfrm>
            <a:off x="5976" y="-5948"/>
            <a:ext cx="8124955" cy="6881851"/>
          </a:xfrm>
          <a:custGeom>
            <a:avLst/>
            <a:gdLst/>
            <a:ahLst/>
            <a:cxnLst/>
            <a:rect l="l" t="t" r="r" b="b"/>
            <a:pathLst>
              <a:path w="8124955" h="6881851">
                <a:moveTo>
                  <a:pt x="0" y="0"/>
                </a:moveTo>
                <a:lnTo>
                  <a:pt x="8124955" y="0"/>
                </a:lnTo>
                <a:lnTo>
                  <a:pt x="5946298" y="6865948"/>
                </a:lnTo>
                <a:lnTo>
                  <a:pt x="0" y="6881851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5FE52D4-9A25-CC52-898B-0FCAC9B05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16" y="3742304"/>
            <a:ext cx="13231869" cy="30253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b="1" dirty="0">
                <a:solidFill>
                  <a:srgbClr val="FFFFFF"/>
                </a:solidFill>
              </a:rPr>
              <a:t>3. stuck in the middle </a:t>
            </a:r>
            <a:br>
              <a:rPr lang="en-US" sz="5600" b="1" dirty="0">
                <a:solidFill>
                  <a:srgbClr val="FFFFFF"/>
                </a:solidFill>
              </a:rPr>
            </a:br>
            <a:r>
              <a:rPr lang="en-US" sz="5600" b="1" dirty="0">
                <a:solidFill>
                  <a:srgbClr val="FFFFFF"/>
                </a:solidFill>
              </a:rPr>
              <a:t> (</a:t>
            </a:r>
            <a:r>
              <a:rPr lang="en-US" sz="5600" b="1" dirty="0" err="1">
                <a:solidFill>
                  <a:srgbClr val="FFFFFF"/>
                </a:solidFill>
              </a:rPr>
              <a:t>harley</a:t>
            </a:r>
            <a:r>
              <a:rPr lang="en-US" sz="5600" b="1" dirty="0">
                <a:solidFill>
                  <a:srgbClr val="FFFFFF"/>
                </a:solidFill>
              </a:rPr>
              <a:t>) </a:t>
            </a:r>
            <a:br>
              <a:rPr lang="en-US" sz="5600" b="1" dirty="0">
                <a:solidFill>
                  <a:srgbClr val="FFFFFF"/>
                </a:solidFill>
              </a:rPr>
            </a:br>
            <a:r>
              <a:rPr lang="sk-SK" sz="2000" b="1" dirty="0">
                <a:solidFill>
                  <a:schemeClr val="bg1"/>
                </a:solidFill>
                <a:latin typeface="Univers Condensed Light"/>
                <a:ea typeface="+mj-lt"/>
                <a:cs typeface="+mj-lt"/>
              </a:rPr>
              <a:t>-ukážka: </a:t>
            </a:r>
            <a:r>
              <a:rPr lang="sk-SK" sz="2000" b="1" dirty="0">
                <a:solidFill>
                  <a:schemeClr val="bg1"/>
                </a:solidFill>
                <a:latin typeface="Univers Condensed Light"/>
                <a:ea typeface="+mj-lt"/>
                <a:cs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https://www.youtube.com/watch?v=zzsbucnvMx4</a:t>
            </a:r>
            <a:endParaRPr lang="sk-SK" sz="2000" b="1" dirty="0">
              <a:solidFill>
                <a:schemeClr val="bg1"/>
              </a:solidFill>
              <a:latin typeface="Univers Condensed Light"/>
              <a:ea typeface="+mj-lt"/>
              <a:cs typeface="+mj-lt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4F76DA6-30B2-482B-99AC-6D9D8B25D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52274" y="-17903"/>
            <a:ext cx="2178657" cy="686992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1717595-1686-4B1A-AB52-A85F814BD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4575356" y="-11925"/>
            <a:ext cx="7616644" cy="134766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D08CAA0-C9C8-446F-8FD3-D92AEF1E4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54595"/>
            <a:ext cx="3849804" cy="14153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170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B1AB48C-975A-4A22-A0B1-E10B5D3B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ADCCFD-6F6D-40B8-9B9F-AB05B44E9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ok 8" descr="Obrázok, na ktorom je osoba, stena, stojaci, vnútri&#10;&#10;Automaticky generovaný popis">
            <a:extLst>
              <a:ext uri="{FF2B5EF4-FFF2-40B4-BE49-F238E27FC236}">
                <a16:creationId xmlns:a16="http://schemas.microsoft.com/office/drawing/2014/main" id="{4922ED91-8C6D-57D6-199E-AA38E0DE81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60000"/>
          </a:blip>
          <a:srcRect l="8989" r="1" b="1"/>
          <a:stretch/>
        </p:blipFill>
        <p:spPr>
          <a:xfrm>
            <a:off x="5947577" y="1"/>
            <a:ext cx="6244424" cy="6861147"/>
          </a:xfrm>
          <a:custGeom>
            <a:avLst/>
            <a:gdLst/>
            <a:ahLst/>
            <a:cxnLst/>
            <a:rect l="l" t="t" r="r" b="b"/>
            <a:pathLst>
              <a:path w="6244424" h="6861147">
                <a:moveTo>
                  <a:pt x="2178658" y="0"/>
                </a:moveTo>
                <a:lnTo>
                  <a:pt x="6244424" y="0"/>
                </a:lnTo>
                <a:lnTo>
                  <a:pt x="6244424" y="6858000"/>
                </a:lnTo>
                <a:lnTo>
                  <a:pt x="0" y="6861147"/>
                </a:lnTo>
                <a:close/>
              </a:path>
            </a:pathLst>
          </a:custGeom>
        </p:spPr>
      </p:pic>
      <p:pic>
        <p:nvPicPr>
          <p:cNvPr id="5" name="Obrázok 5" descr="Obrázok, na ktorom je osoba, vnútri, stena&#10;&#10;Automaticky generovaný popis">
            <a:extLst>
              <a:ext uri="{FF2B5EF4-FFF2-40B4-BE49-F238E27FC236}">
                <a16:creationId xmlns:a16="http://schemas.microsoft.com/office/drawing/2014/main" id="{2BD0A57B-EFF2-E06B-6E39-0B994BB167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20670" r="12920"/>
          <a:stretch/>
        </p:blipFill>
        <p:spPr>
          <a:xfrm>
            <a:off x="5976" y="-5948"/>
            <a:ext cx="8124955" cy="6881851"/>
          </a:xfrm>
          <a:custGeom>
            <a:avLst/>
            <a:gdLst/>
            <a:ahLst/>
            <a:cxnLst/>
            <a:rect l="l" t="t" r="r" b="b"/>
            <a:pathLst>
              <a:path w="8124955" h="6881851">
                <a:moveTo>
                  <a:pt x="0" y="0"/>
                </a:moveTo>
                <a:lnTo>
                  <a:pt x="8124955" y="0"/>
                </a:lnTo>
                <a:lnTo>
                  <a:pt x="5946298" y="6865948"/>
                </a:lnTo>
                <a:lnTo>
                  <a:pt x="0" y="6881851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21A2673-A695-4ED2-726F-FDEC09ECB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51" y="3707321"/>
            <a:ext cx="8703002" cy="30253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>
                <a:solidFill>
                  <a:srgbClr val="FFFFFF"/>
                </a:solidFill>
              </a:rPr>
              <a:t>2. </a:t>
            </a:r>
            <a:r>
              <a:rPr lang="en-US" sz="6600" b="1" dirty="0" err="1">
                <a:solidFill>
                  <a:srgbClr val="FFFFFF"/>
                </a:solidFill>
              </a:rPr>
              <a:t>SCream</a:t>
            </a:r>
            <a:r>
              <a:rPr lang="en-US" sz="6600" b="1" dirty="0">
                <a:solidFill>
                  <a:srgbClr val="FFFFFF"/>
                </a:solidFill>
              </a:rPr>
              <a:t> (TARA)</a:t>
            </a:r>
            <a:br>
              <a:rPr lang="en-US" dirty="0"/>
            </a:br>
            <a:r>
              <a:rPr lang="sk-SK" sz="2000" b="1" dirty="0">
                <a:solidFill>
                  <a:schemeClr val="bg1"/>
                </a:solidFill>
                <a:latin typeface="Univers Condensed Light"/>
                <a:ea typeface="+mj-lt"/>
                <a:cs typeface="+mj-lt"/>
              </a:rPr>
              <a:t>- ukážka: </a:t>
            </a:r>
            <a:r>
              <a:rPr lang="sk-SK" sz="2000" b="1" dirty="0">
                <a:solidFill>
                  <a:schemeClr val="bg1"/>
                </a:solidFill>
                <a:latin typeface="Univers Condensed Light"/>
                <a:ea typeface="+mj-lt"/>
                <a:cs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https://www.youtube.com/watch?v=vXqcPSf44aQ</a:t>
            </a:r>
            <a:endParaRPr lang="sk-SK" sz="2000" b="1" dirty="0">
              <a:solidFill>
                <a:schemeClr val="bg1"/>
              </a:solidFill>
              <a:latin typeface="Univers Condensed Light"/>
              <a:ea typeface="+mj-lt"/>
              <a:cs typeface="+mj-lt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4F76DA6-30B2-482B-99AC-6D9D8B25D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52274" y="-17903"/>
            <a:ext cx="2178657" cy="686992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1717595-1686-4B1A-AB52-A85F814BD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4575356" y="-11925"/>
            <a:ext cx="7616644" cy="134766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D08CAA0-C9C8-446F-8FD3-D92AEF1E4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54595"/>
            <a:ext cx="3849804" cy="14153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070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3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7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9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3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5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7">
            <a:extLst>
              <a:ext uri="{FF2B5EF4-FFF2-40B4-BE49-F238E27FC236}">
                <a16:creationId xmlns:a16="http://schemas.microsoft.com/office/drawing/2014/main" id="{6B1AB48C-975A-4A22-A0B1-E10B5D3B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4BADCCFD-6F6D-40B8-9B9F-AB05B44E9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ok 10" descr="Obrázok, na ktorom je osoba, vnútri, ruka, pózujúci&#10;&#10;Automaticky generovaný popis">
            <a:extLst>
              <a:ext uri="{FF2B5EF4-FFF2-40B4-BE49-F238E27FC236}">
                <a16:creationId xmlns:a16="http://schemas.microsoft.com/office/drawing/2014/main" id="{2FFC2D4C-D34D-02AD-AA42-9CF0CDBD78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r="-2" b="33524"/>
          <a:stretch/>
        </p:blipFill>
        <p:spPr>
          <a:xfrm>
            <a:off x="5947577" y="1"/>
            <a:ext cx="6244424" cy="6861147"/>
          </a:xfrm>
          <a:custGeom>
            <a:avLst/>
            <a:gdLst/>
            <a:ahLst/>
            <a:cxnLst/>
            <a:rect l="l" t="t" r="r" b="b"/>
            <a:pathLst>
              <a:path w="6244424" h="6861147">
                <a:moveTo>
                  <a:pt x="2178658" y="0"/>
                </a:moveTo>
                <a:lnTo>
                  <a:pt x="6244424" y="0"/>
                </a:lnTo>
                <a:lnTo>
                  <a:pt x="6244424" y="6858000"/>
                </a:lnTo>
                <a:lnTo>
                  <a:pt x="0" y="6861147"/>
                </a:lnTo>
                <a:close/>
              </a:path>
            </a:pathLst>
          </a:custGeom>
        </p:spPr>
      </p:pic>
      <p:pic>
        <p:nvPicPr>
          <p:cNvPr id="8" name="Obrázok 8" descr="Obrázok, na ktorom je osoba, vnútri, pózujúci, dav&#10;&#10;Automaticky generovaný popis">
            <a:extLst>
              <a:ext uri="{FF2B5EF4-FFF2-40B4-BE49-F238E27FC236}">
                <a16:creationId xmlns:a16="http://schemas.microsoft.com/office/drawing/2014/main" id="{7896F373-6DC2-A07C-4C62-1225B7CD1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60000"/>
          </a:blip>
          <a:srcRect r="23554" b="1"/>
          <a:stretch/>
        </p:blipFill>
        <p:spPr>
          <a:xfrm>
            <a:off x="5976" y="-5948"/>
            <a:ext cx="8124955" cy="6881851"/>
          </a:xfrm>
          <a:custGeom>
            <a:avLst/>
            <a:gdLst/>
            <a:ahLst/>
            <a:cxnLst/>
            <a:rect l="l" t="t" r="r" b="b"/>
            <a:pathLst>
              <a:path w="8124955" h="6881851">
                <a:moveTo>
                  <a:pt x="0" y="0"/>
                </a:moveTo>
                <a:lnTo>
                  <a:pt x="8124955" y="0"/>
                </a:lnTo>
                <a:lnTo>
                  <a:pt x="5946298" y="6865948"/>
                </a:lnTo>
                <a:lnTo>
                  <a:pt x="0" y="6881851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8CA46F7-9514-37FC-9C3A-57E992071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70" y="4080220"/>
            <a:ext cx="11060889" cy="43624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1. Wednesday (WEDNESDAY)</a:t>
            </a:r>
            <a:br>
              <a:rPr lang="en-US" sz="6100" b="1" dirty="0">
                <a:solidFill>
                  <a:srgbClr val="FFFFFF"/>
                </a:solidFill>
              </a:rPr>
            </a:br>
            <a:r>
              <a:rPr lang="en-US" sz="2000" b="1" dirty="0">
                <a:solidFill>
                  <a:srgbClr val="FFFFFF"/>
                </a:solidFill>
              </a:rPr>
              <a:t>-</a:t>
            </a:r>
            <a:r>
              <a:rPr lang="en-US" sz="2000" b="1" dirty="0">
                <a:solidFill>
                  <a:srgbClr val="FFFFFF"/>
                </a:solidFill>
                <a:latin typeface="Walbaum Display Light"/>
              </a:rPr>
              <a:t> </a:t>
            </a:r>
            <a:r>
              <a:rPr lang="en-US" sz="2000" b="1" u="sng" dirty="0" err="1">
                <a:solidFill>
                  <a:srgbClr val="FFFFFF"/>
                </a:solidFill>
                <a:latin typeface="Univers Condensed Light"/>
              </a:rPr>
              <a:t>Tretí</a:t>
            </a:r>
            <a:r>
              <a:rPr lang="en-US" sz="2000" b="1" u="sng" dirty="0">
                <a:solidFill>
                  <a:srgbClr val="FFFFFF"/>
                </a:solidFill>
                <a:latin typeface="Univers Condensed Light"/>
              </a:rPr>
              <a:t> </a:t>
            </a:r>
            <a:r>
              <a:rPr lang="en-US" sz="2000" b="1" u="sng" dirty="0" err="1">
                <a:solidFill>
                  <a:srgbClr val="FFFFFF"/>
                </a:solidFill>
                <a:latin typeface="Univers Condensed Light"/>
              </a:rPr>
              <a:t>najpopulárnejší</a:t>
            </a:r>
            <a:r>
              <a:rPr lang="en-US" sz="2000" b="1" u="sng" dirty="0">
                <a:solidFill>
                  <a:srgbClr val="FFFFFF"/>
                </a:solidFill>
                <a:latin typeface="Univers Condensed Light"/>
              </a:rPr>
              <a:t> </a:t>
            </a:r>
            <a:r>
              <a:rPr lang="en-US" sz="2000" b="1" u="sng" dirty="0" err="1">
                <a:solidFill>
                  <a:srgbClr val="FFFFFF"/>
                </a:solidFill>
                <a:latin typeface="Univers Condensed Light"/>
              </a:rPr>
              <a:t>seriál</a:t>
            </a:r>
            <a:r>
              <a:rPr lang="en-US" sz="2000" b="1" u="sng" dirty="0">
                <a:solidFill>
                  <a:srgbClr val="FFFFFF"/>
                </a:solidFill>
                <a:latin typeface="Univers Condensed Light"/>
              </a:rPr>
              <a:t> </a:t>
            </a:r>
            <a:r>
              <a:rPr lang="en-US" sz="2000" b="1" u="sng" dirty="0" err="1">
                <a:solidFill>
                  <a:srgbClr val="FFFFFF"/>
                </a:solidFill>
                <a:latin typeface="Univers Condensed Light"/>
              </a:rPr>
              <a:t>všetkých</a:t>
            </a:r>
            <a:r>
              <a:rPr lang="en-US" sz="2000" b="1" u="sng" dirty="0">
                <a:solidFill>
                  <a:srgbClr val="FFFFFF"/>
                </a:solidFill>
                <a:latin typeface="Univers Condensed Light"/>
              </a:rPr>
              <a:t> </a:t>
            </a:r>
            <a:r>
              <a:rPr lang="en-US" sz="2000" b="1" u="sng" dirty="0" err="1">
                <a:solidFill>
                  <a:srgbClr val="FFFFFF"/>
                </a:solidFill>
                <a:latin typeface="Univers Condensed Light"/>
              </a:rPr>
              <a:t>čias</a:t>
            </a:r>
            <a:r>
              <a:rPr lang="en-US" sz="2000" b="1" u="sng" dirty="0">
                <a:solidFill>
                  <a:srgbClr val="FFFFFF"/>
                </a:solidFill>
                <a:latin typeface="Univers Condensed Light"/>
              </a:rPr>
              <a:t>  v </a:t>
            </a:r>
            <a:r>
              <a:rPr lang="en-US" sz="2000" b="1" u="sng" dirty="0" err="1">
                <a:solidFill>
                  <a:srgbClr val="FFFFFF"/>
                </a:solidFill>
                <a:latin typeface="Univers Condensed Light"/>
              </a:rPr>
              <a:t>anglickom</a:t>
            </a:r>
            <a:r>
              <a:rPr lang="en-US" sz="2000" b="1" u="sng" dirty="0">
                <a:solidFill>
                  <a:srgbClr val="FFFFFF"/>
                </a:solidFill>
                <a:latin typeface="Univers Condensed Light"/>
              </a:rPr>
              <a:t> </a:t>
            </a:r>
            <a:r>
              <a:rPr lang="en-US" sz="2000" b="1" u="sng" dirty="0" err="1">
                <a:solidFill>
                  <a:srgbClr val="FFFFFF"/>
                </a:solidFill>
                <a:latin typeface="Univers Condensed Light"/>
              </a:rPr>
              <a:t>jazyku</a:t>
            </a:r>
            <a:r>
              <a:rPr lang="en-US" sz="2000" b="1" u="sng" dirty="0">
                <a:solidFill>
                  <a:srgbClr val="FFFFFF"/>
                </a:solidFill>
                <a:latin typeface="Univers Condensed Light"/>
              </a:rPr>
              <a:t> </a:t>
            </a:r>
            <a:r>
              <a:rPr lang="en-US" sz="2000" b="1" u="sng" dirty="0" err="1">
                <a:solidFill>
                  <a:srgbClr val="FFFFFF"/>
                </a:solidFill>
                <a:latin typeface="Univers Condensed Light"/>
              </a:rPr>
              <a:t>na</a:t>
            </a:r>
            <a:r>
              <a:rPr lang="en-US" sz="2000" b="1" u="sng" dirty="0">
                <a:solidFill>
                  <a:srgbClr val="FFFFFF"/>
                </a:solidFill>
                <a:latin typeface="Univers Condensed Light"/>
              </a:rPr>
              <a:t> </a:t>
            </a:r>
            <a:r>
              <a:rPr lang="en-US" sz="2000" b="1" u="sng" dirty="0" err="1">
                <a:solidFill>
                  <a:srgbClr val="FFFFFF"/>
                </a:solidFill>
                <a:latin typeface="Univers Condensed Light"/>
              </a:rPr>
              <a:t>netflixe</a:t>
            </a:r>
            <a:br>
              <a:rPr lang="en-US" sz="2000" b="1" dirty="0">
                <a:solidFill>
                  <a:srgbClr val="FFFFFF"/>
                </a:solidFill>
                <a:latin typeface="Univers Condensed Light"/>
              </a:rPr>
            </a:br>
            <a:r>
              <a:rPr lang="en-US" sz="2000" b="1" dirty="0">
                <a:solidFill>
                  <a:schemeClr val="bg1"/>
                </a:solidFill>
                <a:latin typeface="Univers Condensed Light"/>
              </a:rPr>
              <a:t>- </a:t>
            </a:r>
            <a:r>
              <a:rPr lang="en-US" sz="2000" b="1" dirty="0" err="1">
                <a:solidFill>
                  <a:schemeClr val="bg1"/>
                </a:solidFill>
                <a:latin typeface="Univers Condensed Light"/>
              </a:rPr>
              <a:t>ukážka</a:t>
            </a:r>
            <a:r>
              <a:rPr lang="en-US" sz="2000" b="1" dirty="0">
                <a:solidFill>
                  <a:schemeClr val="bg1"/>
                </a:solidFill>
                <a:latin typeface="Univers Condensed Light"/>
                <a:ea typeface="+mj-lt"/>
                <a:cs typeface="+mj-lt"/>
              </a:rPr>
              <a:t>: </a:t>
            </a:r>
            <a:r>
              <a:rPr lang="sk-SK" sz="2000" b="1" dirty="0">
                <a:solidFill>
                  <a:schemeClr val="bg1"/>
                </a:solidFill>
                <a:latin typeface="Univers Condensed Light"/>
                <a:ea typeface="+mj-lt"/>
                <a:cs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HTTPS://WWW.YOUTUBE.COM/WATCH?V=AE2BY2GOBHK </a:t>
            </a:r>
            <a:br>
              <a:rPr lang="en-US" sz="1800" b="1" dirty="0">
                <a:latin typeface="Univers Condensed Light"/>
              </a:rPr>
            </a:br>
            <a:br>
              <a:rPr lang="en-US" sz="6100" b="1" dirty="0"/>
            </a:br>
            <a:endParaRPr lang="en-US" sz="6100" b="1" dirty="0"/>
          </a:p>
        </p:txBody>
      </p:sp>
      <p:cxnSp>
        <p:nvCxnSpPr>
          <p:cNvPr id="29" name="Straight Connector 31">
            <a:extLst>
              <a:ext uri="{FF2B5EF4-FFF2-40B4-BE49-F238E27FC236}">
                <a16:creationId xmlns:a16="http://schemas.microsoft.com/office/drawing/2014/main" id="{F4F76DA6-30B2-482B-99AC-6D9D8B25D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52274" y="-17903"/>
            <a:ext cx="2178657" cy="686992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1717595-1686-4B1A-AB52-A85F814BD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4575356" y="-11925"/>
            <a:ext cx="7616644" cy="134766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D08CAA0-C9C8-446F-8FD3-D92AEF1E4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54595"/>
            <a:ext cx="3849804" cy="14153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11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A6CA7A60-8DF8-4B78-BFE3-B372B90AB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23">
            <a:extLst>
              <a:ext uri="{FF2B5EF4-FFF2-40B4-BE49-F238E27FC236}">
                <a16:creationId xmlns:a16="http://schemas.microsoft.com/office/drawing/2014/main" id="{FF4BD241-F172-410B-B0DE-9D7344B35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1" y="0"/>
            <a:ext cx="4850735" cy="685799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320626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320626 w 6125882"/>
              <a:gd name="connsiteY4" fmla="*/ 0 h 6857998"/>
              <a:gd name="connsiteX0" fmla="*/ 2034528 w 5839784"/>
              <a:gd name="connsiteY0" fmla="*/ 0 h 6857998"/>
              <a:gd name="connsiteX1" fmla="*/ 5839784 w 5839784"/>
              <a:gd name="connsiteY1" fmla="*/ 0 h 6857998"/>
              <a:gd name="connsiteX2" fmla="*/ 5839784 w 5839784"/>
              <a:gd name="connsiteY2" fmla="*/ 6857998 h 6857998"/>
              <a:gd name="connsiteX3" fmla="*/ 0 w 5839784"/>
              <a:gd name="connsiteY3" fmla="*/ 6856093 h 6857998"/>
              <a:gd name="connsiteX4" fmla="*/ 2034528 w 5839784"/>
              <a:gd name="connsiteY4" fmla="*/ 0 h 6857998"/>
              <a:gd name="connsiteX0" fmla="*/ 2482758 w 5839784"/>
              <a:gd name="connsiteY0" fmla="*/ 10951 h 6857998"/>
              <a:gd name="connsiteX1" fmla="*/ 5839784 w 5839784"/>
              <a:gd name="connsiteY1" fmla="*/ 0 h 6857998"/>
              <a:gd name="connsiteX2" fmla="*/ 5839784 w 5839784"/>
              <a:gd name="connsiteY2" fmla="*/ 6857998 h 6857998"/>
              <a:gd name="connsiteX3" fmla="*/ 0 w 5839784"/>
              <a:gd name="connsiteY3" fmla="*/ 6856093 h 6857998"/>
              <a:gd name="connsiteX4" fmla="*/ 2482758 w 5839784"/>
              <a:gd name="connsiteY4" fmla="*/ 10951 h 6857998"/>
              <a:gd name="connsiteX0" fmla="*/ 2495565 w 5839784"/>
              <a:gd name="connsiteY0" fmla="*/ 0 h 6857998"/>
              <a:gd name="connsiteX1" fmla="*/ 5839784 w 5839784"/>
              <a:gd name="connsiteY1" fmla="*/ 0 h 6857998"/>
              <a:gd name="connsiteX2" fmla="*/ 5839784 w 5839784"/>
              <a:gd name="connsiteY2" fmla="*/ 6857998 h 6857998"/>
              <a:gd name="connsiteX3" fmla="*/ 0 w 5839784"/>
              <a:gd name="connsiteY3" fmla="*/ 6856093 h 6857998"/>
              <a:gd name="connsiteX4" fmla="*/ 2495565 w 5839784"/>
              <a:gd name="connsiteY4" fmla="*/ 0 h 6857998"/>
              <a:gd name="connsiteX0" fmla="*/ 2328480 w 5672699"/>
              <a:gd name="connsiteY0" fmla="*/ 0 h 6857998"/>
              <a:gd name="connsiteX1" fmla="*/ 5672699 w 5672699"/>
              <a:gd name="connsiteY1" fmla="*/ 0 h 6857998"/>
              <a:gd name="connsiteX2" fmla="*/ 5672699 w 5672699"/>
              <a:gd name="connsiteY2" fmla="*/ 6857998 h 6857998"/>
              <a:gd name="connsiteX3" fmla="*/ 0 w 5672699"/>
              <a:gd name="connsiteY3" fmla="*/ 6856093 h 6857998"/>
              <a:gd name="connsiteX4" fmla="*/ 2328480 w 5672699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2699" h="6857998">
                <a:moveTo>
                  <a:pt x="2328480" y="0"/>
                </a:moveTo>
                <a:lnTo>
                  <a:pt x="5672699" y="0"/>
                </a:lnTo>
                <a:lnTo>
                  <a:pt x="5672699" y="6857998"/>
                </a:lnTo>
                <a:lnTo>
                  <a:pt x="0" y="6856093"/>
                </a:lnTo>
                <a:lnTo>
                  <a:pt x="232848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173CFFB-2087-1FA2-04C1-B6EF12A9C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31" y="657225"/>
            <a:ext cx="3562353" cy="35821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b="1" dirty="0" err="1"/>
              <a:t>Nominácie</a:t>
            </a:r>
            <a:r>
              <a:rPr lang="en-US" sz="3700" b="1" dirty="0"/>
              <a:t> a </a:t>
            </a:r>
            <a:r>
              <a:rPr lang="en-US" sz="3700" b="1" dirty="0" err="1"/>
              <a:t>ocenenia</a:t>
            </a:r>
            <a:r>
              <a:rPr lang="en-US" sz="3700" b="1" dirty="0"/>
              <a:t>: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1CEFB97-33B1-4F90-A6B8-EAA26EEA1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93" y="4305300"/>
            <a:ext cx="4515220" cy="25527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uľka 7">
            <a:extLst>
              <a:ext uri="{FF2B5EF4-FFF2-40B4-BE49-F238E27FC236}">
                <a16:creationId xmlns:a16="http://schemas.microsoft.com/office/drawing/2014/main" id="{C37319E5-F706-9D4E-EBEF-D3D0A18921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410125"/>
              </p:ext>
            </p:extLst>
          </p:nvPr>
        </p:nvGraphicFramePr>
        <p:xfrm>
          <a:off x="4758905" y="388189"/>
          <a:ext cx="7324692" cy="6057114"/>
        </p:xfrm>
        <a:graphic>
          <a:graphicData uri="http://schemas.openxmlformats.org/drawingml/2006/table">
            <a:tbl>
              <a:tblPr firstRow="1" bandRow="1">
                <a:solidFill>
                  <a:schemeClr val="bg1">
                    <a:lumMod val="95000"/>
                  </a:schemeClr>
                </a:solidFill>
                <a:tableStyleId>{5C22544A-7EE6-4342-B048-85BDC9FD1C3A}</a:tableStyleId>
              </a:tblPr>
              <a:tblGrid>
                <a:gridCol w="786464">
                  <a:extLst>
                    <a:ext uri="{9D8B030D-6E8A-4147-A177-3AD203B41FA5}">
                      <a16:colId xmlns:a16="http://schemas.microsoft.com/office/drawing/2014/main" val="2324334548"/>
                    </a:ext>
                  </a:extLst>
                </a:gridCol>
                <a:gridCol w="2526743">
                  <a:extLst>
                    <a:ext uri="{9D8B030D-6E8A-4147-A177-3AD203B41FA5}">
                      <a16:colId xmlns:a16="http://schemas.microsoft.com/office/drawing/2014/main" val="3395181869"/>
                    </a:ext>
                  </a:extLst>
                </a:gridCol>
                <a:gridCol w="2533028">
                  <a:extLst>
                    <a:ext uri="{9D8B030D-6E8A-4147-A177-3AD203B41FA5}">
                      <a16:colId xmlns:a16="http://schemas.microsoft.com/office/drawing/2014/main" val="2877159095"/>
                    </a:ext>
                  </a:extLst>
                </a:gridCol>
                <a:gridCol w="1478457">
                  <a:extLst>
                    <a:ext uri="{9D8B030D-6E8A-4147-A177-3AD203B41FA5}">
                      <a16:colId xmlns:a16="http://schemas.microsoft.com/office/drawing/2014/main" val="1646507830"/>
                    </a:ext>
                  </a:extLst>
                </a:gridCol>
              </a:tblGrid>
              <a:tr h="393968">
                <a:tc>
                  <a:txBody>
                    <a:bodyPr/>
                    <a:lstStyle/>
                    <a:p>
                      <a:r>
                        <a:rPr lang="sk-SK" sz="1200" b="0" cap="none" spc="0" dirty="0">
                          <a:solidFill>
                            <a:schemeClr val="bg1"/>
                          </a:solidFill>
                        </a:rPr>
                        <a:t>rok:</a:t>
                      </a:r>
                    </a:p>
                  </a:txBody>
                  <a:tcPr marL="64463" marR="64463" marT="68439" marB="64463" anchor="ctr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200" b="0" cap="none" spc="0" dirty="0">
                          <a:solidFill>
                            <a:schemeClr val="bg1"/>
                          </a:solidFill>
                        </a:rPr>
                        <a:t>cena:</a:t>
                      </a:r>
                    </a:p>
                  </a:txBody>
                  <a:tcPr marL="64463" marR="64463" marT="68439" marB="64463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200" b="0" cap="none" spc="0" dirty="0">
                          <a:solidFill>
                            <a:schemeClr val="bg1"/>
                          </a:solidFill>
                        </a:rPr>
                        <a:t>kategória:</a:t>
                      </a:r>
                    </a:p>
                  </a:txBody>
                  <a:tcPr marL="64463" marR="64463" marT="68439" marB="64463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200" b="0" cap="none" spc="0" dirty="0">
                          <a:solidFill>
                            <a:schemeClr val="bg1"/>
                          </a:solidFill>
                        </a:rPr>
                        <a:t>výsledok:</a:t>
                      </a:r>
                    </a:p>
                  </a:txBody>
                  <a:tcPr marL="64463" marR="64463" marT="68439" marB="64463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685470"/>
                  </a:ext>
                </a:extLst>
              </a:tr>
              <a:tr h="347618">
                <a:tc>
                  <a:txBody>
                    <a:bodyPr/>
                    <a:lstStyle/>
                    <a:p>
                      <a:r>
                        <a:rPr lang="sk-SK" sz="1100" b="1" cap="none" spc="0" dirty="0">
                          <a:solidFill>
                            <a:schemeClr val="tx1"/>
                          </a:solidFill>
                        </a:rPr>
                        <a:t>2014</a:t>
                      </a:r>
                    </a:p>
                  </a:txBody>
                  <a:tcPr marL="42975" marR="42975" marT="68439" marB="42975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cap="none" spc="0" noProof="0" dirty="0" err="1">
                          <a:latin typeface="Univers Condensed Light"/>
                        </a:rPr>
                        <a:t>Fright</a:t>
                      </a:r>
                      <a:r>
                        <a:rPr lang="sk-SK" sz="1400" b="1" i="0" u="none" strike="noStrike" cap="none" spc="0" noProof="0" dirty="0">
                          <a:latin typeface="Univers Condensed Light"/>
                        </a:rPr>
                        <a:t> Meter </a:t>
                      </a:r>
                      <a:r>
                        <a:rPr lang="sk-SK" sz="1400" b="1" i="0" u="none" strike="noStrike" cap="none" spc="0" noProof="0" dirty="0" err="1">
                          <a:latin typeface="Univers Condensed Light"/>
                        </a:rPr>
                        <a:t>Awards</a:t>
                      </a:r>
                      <a:endParaRPr lang="sk-SK" sz="1400" b="1"/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cap="none" spc="0" noProof="0" dirty="0">
                          <a:latin typeface="Univers Condensed Light"/>
                        </a:rPr>
                        <a:t>Najlepší herecký výkon v skupine</a:t>
                      </a:r>
                      <a:endParaRPr lang="sk-SK" sz="1400" b="1" dirty="0"/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400" b="1" cap="none" spc="0" dirty="0">
                          <a:solidFill>
                            <a:schemeClr val="tx1"/>
                          </a:solidFill>
                        </a:rPr>
                        <a:t>Nominovaná</a:t>
                      </a:r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FC8D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886070"/>
                  </a:ext>
                </a:extLst>
              </a:tr>
              <a:tr h="3476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100" b="1" i="0" u="none" strike="noStrike" cap="none" spc="0" noProof="0" dirty="0">
                          <a:solidFill>
                            <a:schemeClr val="tx1"/>
                          </a:solidFill>
                          <a:latin typeface="Univers Condensed Light"/>
                        </a:rPr>
                        <a:t>2015</a:t>
                      </a:r>
                      <a:endParaRPr lang="sk-SK" sz="1100" b="1" dirty="0"/>
                    </a:p>
                  </a:txBody>
                  <a:tcPr marL="42975" marR="42975" marT="68439" marB="42975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400" b="1" cap="none" spc="0" dirty="0">
                          <a:solidFill>
                            <a:schemeClr val="tx1"/>
                          </a:solidFill>
                        </a:rPr>
                        <a:t>International Online </a:t>
                      </a:r>
                      <a:r>
                        <a:rPr lang="sk-SK" sz="1400" b="1" cap="none" spc="0" dirty="0" err="1">
                          <a:solidFill>
                            <a:schemeClr val="tx1"/>
                          </a:solidFill>
                        </a:rPr>
                        <a:t>Cinema</a:t>
                      </a:r>
                      <a:r>
                        <a:rPr lang="sk-SK" sz="1400" b="1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k-SK" sz="1400" b="1" cap="none" spc="0" dirty="0" err="1">
                          <a:solidFill>
                            <a:schemeClr val="tx1"/>
                          </a:solidFill>
                        </a:rPr>
                        <a:t>Awards</a:t>
                      </a:r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cap="none" spc="0" noProof="0" dirty="0">
                          <a:latin typeface="Univers Condensed Light"/>
                        </a:rPr>
                        <a:t>Najlepšia skupina v komediálnom seriáli</a:t>
                      </a:r>
                      <a:endParaRPr lang="sk-SK" sz="1400" b="1" dirty="0"/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cap="none" spc="0" noProof="0" dirty="0">
                          <a:solidFill>
                            <a:schemeClr val="tx1"/>
                          </a:solidFill>
                          <a:latin typeface="Univers Condensed Light"/>
                        </a:rPr>
                        <a:t>Nominovaná</a:t>
                      </a:r>
                      <a:endParaRPr lang="sk-SK" sz="1400" b="1"/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FC8D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979167"/>
                  </a:ext>
                </a:extLst>
              </a:tr>
              <a:tr h="3476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100" b="1" i="0" u="none" strike="noStrike" cap="none" spc="0" noProof="0" dirty="0">
                          <a:solidFill>
                            <a:schemeClr val="tx1"/>
                          </a:solidFill>
                          <a:latin typeface="Univers Condensed Light"/>
                        </a:rPr>
                        <a:t>2016</a:t>
                      </a:r>
                      <a:endParaRPr lang="sk-SK" sz="1100" b="1" dirty="0"/>
                    </a:p>
                  </a:txBody>
                  <a:tcPr marL="42975" marR="42975" marT="68439" marB="42975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cap="none" spc="0" noProof="0" dirty="0" err="1">
                          <a:latin typeface="Univers Condensed Light"/>
                        </a:rPr>
                        <a:t>Imagen</a:t>
                      </a:r>
                      <a:r>
                        <a:rPr lang="sk-SK" sz="1400" b="1" i="0" u="none" strike="noStrike" cap="none" spc="0" noProof="0" dirty="0">
                          <a:latin typeface="Univers Condensed Light"/>
                        </a:rPr>
                        <a:t> </a:t>
                      </a:r>
                      <a:r>
                        <a:rPr lang="sk-SK" sz="1400" b="1" i="0" u="none" strike="noStrike" cap="none" spc="0" noProof="0" dirty="0" err="1">
                          <a:latin typeface="Univers Condensed Light"/>
                        </a:rPr>
                        <a:t>Awards</a:t>
                      </a:r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cap="none" spc="0" noProof="0" dirty="0">
                          <a:latin typeface="Univers Condensed Light"/>
                        </a:rPr>
                        <a:t>Najlepší mladý herec – televízia</a:t>
                      </a:r>
                      <a:endParaRPr lang="sk-SK" sz="1400" b="1"/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cap="none" spc="0" noProof="0" dirty="0">
                          <a:solidFill>
                            <a:schemeClr val="tx1"/>
                          </a:solidFill>
                          <a:latin typeface="Univers Condensed Light"/>
                        </a:rPr>
                        <a:t>Nominovaná</a:t>
                      </a:r>
                      <a:endParaRPr lang="sk-SK" sz="1400" b="1"/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FC8D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781167"/>
                  </a:ext>
                </a:extLst>
              </a:tr>
              <a:tr h="3476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100" b="1" i="0" u="none" strike="noStrike" cap="none" spc="0" noProof="0" dirty="0">
                          <a:solidFill>
                            <a:schemeClr val="tx1"/>
                          </a:solidFill>
                          <a:latin typeface="Univers Condensed Light"/>
                        </a:rPr>
                        <a:t>2018</a:t>
                      </a:r>
                      <a:endParaRPr lang="sk-SK" sz="1100" b="1" dirty="0"/>
                    </a:p>
                  </a:txBody>
                  <a:tcPr marL="42975" marR="42975" marT="68439" marB="42975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cap="none" spc="0" noProof="0" dirty="0" err="1">
                          <a:latin typeface="Univers Condensed Light"/>
                        </a:rPr>
                        <a:t>Imagen</a:t>
                      </a:r>
                      <a:r>
                        <a:rPr lang="sk-SK" sz="1400" b="1" i="0" u="none" strike="noStrike" cap="none" spc="0" noProof="0" dirty="0">
                          <a:latin typeface="Univers Condensed Light"/>
                        </a:rPr>
                        <a:t> </a:t>
                      </a:r>
                      <a:r>
                        <a:rPr lang="sk-SK" sz="1400" b="1" i="0" u="none" strike="noStrike" cap="none" spc="0" noProof="0" dirty="0" err="1">
                          <a:latin typeface="Univers Condensed Light"/>
                        </a:rPr>
                        <a:t>Awards</a:t>
                      </a:r>
                      <a:endParaRPr lang="sk-SK" sz="1400" b="1"/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cap="none" spc="0" noProof="0" dirty="0">
                          <a:latin typeface="Univers Condensed Light"/>
                        </a:rPr>
                        <a:t>Najlepší mladý herec – televízia</a:t>
                      </a:r>
                      <a:endParaRPr lang="sk-SK" sz="1400" b="1"/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400" b="1" cap="none" spc="0" dirty="0">
                          <a:solidFill>
                            <a:schemeClr val="tx1"/>
                          </a:solidFill>
                        </a:rPr>
                        <a:t>Vyhrala</a:t>
                      </a:r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9DFF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926894"/>
                  </a:ext>
                </a:extLst>
              </a:tr>
              <a:tr h="3476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100" b="1" i="0" u="none" strike="noStrike" cap="none" spc="0" noProof="0" dirty="0">
                          <a:solidFill>
                            <a:schemeClr val="tx1"/>
                          </a:solidFill>
                          <a:latin typeface="Univers Condensed Light"/>
                        </a:rPr>
                        <a:t>2018</a:t>
                      </a:r>
                      <a:endParaRPr lang="sk-SK" sz="1100" b="1" dirty="0"/>
                    </a:p>
                  </a:txBody>
                  <a:tcPr marL="42975" marR="42975" marT="68439" marB="42975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cap="none" spc="0" noProof="0" dirty="0" err="1">
                          <a:latin typeface="Univers Condensed Light"/>
                        </a:rPr>
                        <a:t>Imagen</a:t>
                      </a:r>
                      <a:r>
                        <a:rPr lang="sk-SK" sz="1400" b="1" i="0" u="none" strike="noStrike" cap="none" spc="0" noProof="0" dirty="0">
                          <a:latin typeface="Univers Condensed Light"/>
                        </a:rPr>
                        <a:t> </a:t>
                      </a:r>
                      <a:r>
                        <a:rPr lang="sk-SK" sz="1400" b="1" i="0" u="none" strike="noStrike" cap="none" spc="0" noProof="0" dirty="0" err="1">
                          <a:latin typeface="Univers Condensed Light"/>
                        </a:rPr>
                        <a:t>Awards</a:t>
                      </a:r>
                      <a:endParaRPr lang="sk-SK" sz="1400" b="1"/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noProof="0" dirty="0"/>
                        <a:t>Najlepšie detské programovanie</a:t>
                      </a:r>
                      <a:endParaRPr lang="sk-SK" sz="1400" b="1"/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cap="none" spc="0" noProof="0" dirty="0">
                          <a:solidFill>
                            <a:schemeClr val="tx1"/>
                          </a:solidFill>
                          <a:latin typeface="Univers Condensed Light"/>
                        </a:rPr>
                        <a:t>Vyhrala</a:t>
                      </a:r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9DFF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164142"/>
                  </a:ext>
                </a:extLst>
              </a:tr>
              <a:tr h="347618">
                <a:tc>
                  <a:txBody>
                    <a:bodyPr/>
                    <a:lstStyle/>
                    <a:p>
                      <a:r>
                        <a:rPr lang="sk-SK" sz="1100" b="1" cap="none" spc="0" dirty="0">
                          <a:solidFill>
                            <a:schemeClr val="tx1"/>
                          </a:solidFill>
                        </a:rPr>
                        <a:t>2018</a:t>
                      </a:r>
                    </a:p>
                  </a:txBody>
                  <a:tcPr marL="42975" marR="42975" marT="68439" marB="42975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cap="none" spc="0" noProof="0" dirty="0" err="1">
                          <a:solidFill>
                            <a:schemeClr val="tx1"/>
                          </a:solidFill>
                        </a:rPr>
                        <a:t>Southamptom</a:t>
                      </a:r>
                      <a:r>
                        <a:rPr lang="sk-SK" sz="1400" b="1" i="0" u="none" strike="noStrike" cap="none" spc="0" noProof="0" dirty="0">
                          <a:solidFill>
                            <a:schemeClr val="tx1"/>
                          </a:solidFill>
                        </a:rPr>
                        <a:t> International Film Festival</a:t>
                      </a:r>
                      <a:endParaRPr lang="sk-SK" sz="1400" b="1"/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cap="none" spc="0" noProof="0" dirty="0"/>
                        <a:t>Najlepšia herečka v hlavnej úlohe</a:t>
                      </a:r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cap="none" spc="0" noProof="0" dirty="0">
                          <a:solidFill>
                            <a:schemeClr val="tx1"/>
                          </a:solidFill>
                        </a:rPr>
                        <a:t>Nominovaná</a:t>
                      </a:r>
                      <a:endParaRPr lang="sk-SK" sz="1400" b="1"/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FC8D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472997"/>
                  </a:ext>
                </a:extLst>
              </a:tr>
              <a:tr h="3476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100" b="1" i="0" u="none" strike="noStrike" cap="none" spc="0" noProof="0" dirty="0">
                          <a:solidFill>
                            <a:schemeClr val="tx1"/>
                          </a:solidFill>
                          <a:latin typeface="Univers Condensed Light"/>
                        </a:rPr>
                        <a:t>2019</a:t>
                      </a:r>
                      <a:endParaRPr lang="sk-SK" sz="1200" dirty="0"/>
                    </a:p>
                  </a:txBody>
                  <a:tcPr marL="42975" marR="42975" marT="68439" marB="42975">
                    <a:lnL w="0">
                      <a:noFill/>
                    </a:lnL>
                    <a:lnR w="12700">
                      <a:solidFill>
                        <a:schemeClr val="tx1"/>
                      </a:solidFill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cap="none" spc="0" noProof="0" dirty="0" err="1"/>
                        <a:t>Imagen</a:t>
                      </a:r>
                      <a:r>
                        <a:rPr lang="sk-SK" sz="1400" b="1" i="0" u="none" strike="noStrike" cap="none" spc="0" noProof="0" dirty="0"/>
                        <a:t> </a:t>
                      </a:r>
                      <a:r>
                        <a:rPr lang="sk-SK" sz="1400" b="1" i="0" u="none" strike="noStrike" cap="none" spc="0" noProof="0" dirty="0" err="1"/>
                        <a:t>Awards</a:t>
                      </a:r>
                      <a:endParaRPr lang="sk-SK" sz="1400" b="1"/>
                    </a:p>
                  </a:txBody>
                  <a:tcPr marL="42975" marR="42975" marT="68439" marB="42975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cap="none" spc="0" noProof="0" dirty="0"/>
                        <a:t>Najlepší mladý herec – televízia x2</a:t>
                      </a:r>
                      <a:endParaRPr lang="sk-SK" sz="1400" b="1"/>
                    </a:p>
                  </a:txBody>
                  <a:tcPr marL="42975" marR="42975" marT="68439" marB="42975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cap="none" spc="0" noProof="0" dirty="0">
                          <a:solidFill>
                            <a:schemeClr val="tx1"/>
                          </a:solidFill>
                          <a:latin typeface="Univers Condensed Light"/>
                        </a:rPr>
                        <a:t>Nominovaná x2</a:t>
                      </a:r>
                      <a:endParaRPr lang="sk-SK" sz="1400" b="1"/>
                    </a:p>
                  </a:txBody>
                  <a:tcPr marL="42975" marR="42975" marT="68439" marB="42975">
                    <a:lnL w="12700">
                      <a:solidFill>
                        <a:schemeClr val="tx1"/>
                      </a:solidFill>
                    </a:lnL>
                    <a:lnR w="0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solidFill>
                      <a:srgbClr val="FC8D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85403"/>
                  </a:ext>
                </a:extLst>
              </a:tr>
              <a:tr h="347618">
                <a:tc>
                  <a:txBody>
                    <a:bodyPr/>
                    <a:lstStyle/>
                    <a:p>
                      <a:r>
                        <a:rPr lang="sk-SK" sz="1100" b="1" cap="none" spc="0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 marL="42975" marR="42975" marT="68439" marB="42975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cap="none" spc="0" noProof="0" dirty="0" err="1">
                          <a:latin typeface="Univers Condensed Light"/>
                        </a:rPr>
                        <a:t>Imagen</a:t>
                      </a:r>
                      <a:r>
                        <a:rPr lang="sk-SK" sz="1400" b="1" i="0" u="none" strike="noStrike" cap="none" spc="0" noProof="0" dirty="0">
                          <a:latin typeface="Univers Condensed Light"/>
                        </a:rPr>
                        <a:t> </a:t>
                      </a:r>
                      <a:r>
                        <a:rPr lang="sk-SK" sz="1400" b="1" i="0" u="none" strike="noStrike" cap="none" spc="0" noProof="0" dirty="0" err="1">
                          <a:latin typeface="Univers Condensed Light"/>
                        </a:rPr>
                        <a:t>Awards</a:t>
                      </a:r>
                      <a:endParaRPr lang="sk-SK" sz="1400" b="1"/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400" b="1" cap="none" spc="0" dirty="0">
                          <a:solidFill>
                            <a:schemeClr val="tx1"/>
                          </a:solidFill>
                        </a:rPr>
                        <a:t>Najlepšia herečka-celovečerný film</a:t>
                      </a:r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cap="none" spc="0" noProof="0" dirty="0">
                          <a:solidFill>
                            <a:schemeClr val="tx1"/>
                          </a:solidFill>
                          <a:latin typeface="Univers Condensed Light"/>
                        </a:rPr>
                        <a:t>Nominovaná</a:t>
                      </a:r>
                      <a:endParaRPr lang="sk-SK" sz="1400" b="1"/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FC8D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828552"/>
                  </a:ext>
                </a:extLst>
              </a:tr>
              <a:tr h="3476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100" b="1" i="0" u="none" strike="noStrike" cap="none" spc="0" noProof="0" dirty="0">
                          <a:solidFill>
                            <a:schemeClr val="tx1"/>
                          </a:solidFill>
                          <a:latin typeface="Univers Condensed Light"/>
                        </a:rPr>
                        <a:t>2022</a:t>
                      </a:r>
                      <a:endParaRPr lang="sk-SK" sz="1100" b="1" dirty="0"/>
                    </a:p>
                  </a:txBody>
                  <a:tcPr marL="42975" marR="42975" marT="68439" marB="42975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400" b="1" cap="none" spc="0" dirty="0">
                          <a:solidFill>
                            <a:schemeClr val="tx1"/>
                          </a:solidFill>
                        </a:rPr>
                        <a:t>MTV </a:t>
                      </a:r>
                      <a:r>
                        <a:rPr lang="sk-SK" sz="1400" b="1" cap="none" spc="0" dirty="0" err="1">
                          <a:solidFill>
                            <a:schemeClr val="tx1"/>
                          </a:solidFill>
                        </a:rPr>
                        <a:t>Movie</a:t>
                      </a:r>
                      <a:r>
                        <a:rPr lang="sk-SK" sz="1400" b="1" cap="none" spc="0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sk-SK" sz="1400" b="1" i="0" u="none" strike="noStrike" cap="none" spc="0" noProof="0" dirty="0">
                          <a:latin typeface="Univers Condensed Light"/>
                        </a:rPr>
                        <a:t>&amp; TV </a:t>
                      </a:r>
                      <a:r>
                        <a:rPr lang="sk-SK" sz="1400" b="1" i="0" u="none" strike="noStrike" cap="none" spc="0" noProof="0" dirty="0" err="1">
                          <a:latin typeface="Univers Condensed Light"/>
                        </a:rPr>
                        <a:t>Awards</a:t>
                      </a:r>
                      <a:endParaRPr lang="sk-SK" sz="1400" b="1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400" b="1" cap="none" spc="0" dirty="0">
                          <a:solidFill>
                            <a:schemeClr val="tx1"/>
                          </a:solidFill>
                        </a:rPr>
                        <a:t>Najvystrašenejší výkon</a:t>
                      </a:r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cap="none" spc="0" noProof="0" dirty="0">
                          <a:solidFill>
                            <a:schemeClr val="tx1"/>
                          </a:solidFill>
                          <a:latin typeface="Univers Condensed Light"/>
                        </a:rPr>
                        <a:t>Vyhrala</a:t>
                      </a:r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9DFF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606864"/>
                  </a:ext>
                </a:extLst>
              </a:tr>
              <a:tr h="46349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100" b="1" i="0" u="none" strike="noStrike" cap="none" spc="0" noProof="0" dirty="0">
                          <a:solidFill>
                            <a:schemeClr val="tx1"/>
                          </a:solidFill>
                          <a:latin typeface="Univers Condensed Light"/>
                        </a:rPr>
                        <a:t>2022</a:t>
                      </a:r>
                      <a:endParaRPr lang="sk-SK" sz="1100" b="1" dirty="0"/>
                    </a:p>
                  </a:txBody>
                  <a:tcPr marL="42975" marR="42975" marT="68439" marB="42975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400" b="1" cap="none" spc="0" dirty="0">
                          <a:solidFill>
                            <a:schemeClr val="tx1"/>
                          </a:solidFill>
                        </a:rPr>
                        <a:t>Hollywood </a:t>
                      </a:r>
                      <a:r>
                        <a:rPr lang="sk-SK" sz="1400" b="1" cap="none" spc="0" dirty="0" err="1">
                          <a:solidFill>
                            <a:schemeClr val="tx1"/>
                          </a:solidFill>
                        </a:rPr>
                        <a:t>Critics</a:t>
                      </a:r>
                      <a:r>
                        <a:rPr lang="sk-SK" sz="1400" b="1" cap="none" spc="0" dirty="0">
                          <a:solidFill>
                            <a:schemeClr val="tx1"/>
                          </a:solidFill>
                        </a:rPr>
                        <a:t> Association </a:t>
                      </a:r>
                      <a:r>
                        <a:rPr lang="sk-SK" sz="1400" b="1" cap="none" spc="0" dirty="0" err="1">
                          <a:solidFill>
                            <a:schemeClr val="tx1"/>
                          </a:solidFill>
                        </a:rPr>
                        <a:t>Midseason</a:t>
                      </a:r>
                      <a:r>
                        <a:rPr lang="sk-SK" sz="1400" b="1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k-SK" sz="1400" b="1" cap="none" spc="0" dirty="0" err="1">
                          <a:solidFill>
                            <a:schemeClr val="tx1"/>
                          </a:solidFill>
                        </a:rPr>
                        <a:t>Awards</a:t>
                      </a:r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400" b="1" cap="none" spc="0" dirty="0">
                          <a:solidFill>
                            <a:schemeClr val="tx1"/>
                          </a:solidFill>
                        </a:rPr>
                        <a:t>Najlepšia herečka</a:t>
                      </a:r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cap="none" spc="0" noProof="0" dirty="0">
                          <a:solidFill>
                            <a:schemeClr val="tx1"/>
                          </a:solidFill>
                          <a:latin typeface="Univers Condensed Light"/>
                        </a:rPr>
                        <a:t>Nominovaná</a:t>
                      </a:r>
                      <a:endParaRPr lang="sk-SK" sz="1400" b="1"/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FC8D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211758"/>
                  </a:ext>
                </a:extLst>
              </a:tr>
              <a:tr h="53915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100" b="1" i="0" u="none" strike="noStrike" cap="none" spc="0" noProof="0" dirty="0">
                          <a:solidFill>
                            <a:schemeClr val="tx1"/>
                          </a:solidFill>
                          <a:latin typeface="Univers Condensed Light"/>
                        </a:rPr>
                        <a:t>2022</a:t>
                      </a:r>
                      <a:endParaRPr lang="sk-SK" sz="1100" b="1" dirty="0"/>
                    </a:p>
                  </a:txBody>
                  <a:tcPr marL="42975" marR="42975" marT="68439" marB="42975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cap="none" spc="0" noProof="0" dirty="0">
                          <a:latin typeface="Univers Condensed Light"/>
                        </a:rPr>
                        <a:t>International Online </a:t>
                      </a:r>
                      <a:r>
                        <a:rPr lang="sk-SK" sz="1400" b="1" i="0" u="none" strike="noStrike" cap="none" spc="0" noProof="0" dirty="0" err="1">
                          <a:latin typeface="Univers Condensed Light"/>
                        </a:rPr>
                        <a:t>Cinema</a:t>
                      </a:r>
                      <a:r>
                        <a:rPr lang="sk-SK" sz="1400" b="1" i="0" u="none" strike="noStrike" cap="none" spc="0" noProof="0" dirty="0">
                          <a:latin typeface="Univers Condensed Light"/>
                        </a:rPr>
                        <a:t> </a:t>
                      </a:r>
                      <a:r>
                        <a:rPr lang="sk-SK" sz="1400" b="1" i="0" u="none" strike="noStrike" cap="none" spc="0" noProof="0" dirty="0" err="1">
                          <a:latin typeface="Univers Condensed Light"/>
                        </a:rPr>
                        <a:t>Awards</a:t>
                      </a:r>
                      <a:endParaRPr lang="sk-SK" sz="1400" b="1"/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cap="none" spc="0" noProof="0" dirty="0">
                          <a:solidFill>
                            <a:schemeClr val="tx1"/>
                          </a:solidFill>
                          <a:latin typeface="Univers Condensed Light"/>
                        </a:rPr>
                        <a:t>Najlepšia herečka v limitovanom seriáli alebo filme</a:t>
                      </a:r>
                      <a:endParaRPr lang="sk-SK" sz="1400" b="1"/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cap="none" spc="0" noProof="0" dirty="0">
                          <a:solidFill>
                            <a:schemeClr val="tx1"/>
                          </a:solidFill>
                          <a:latin typeface="Univers Condensed Light"/>
                        </a:rPr>
                        <a:t>Nominovaná</a:t>
                      </a:r>
                      <a:endParaRPr lang="sk-SK" sz="1400" b="1"/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FC8D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602797"/>
                  </a:ext>
                </a:extLst>
              </a:tr>
              <a:tr h="46349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100" b="1" i="0" u="none" strike="noStrike" cap="none" spc="0" noProof="0" dirty="0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sk-SK" sz="1100" b="1" dirty="0"/>
                    </a:p>
                  </a:txBody>
                  <a:tcPr marL="42975" marR="42975" marT="68439" marB="42975">
                    <a:lnL w="0">
                      <a:noFill/>
                    </a:lnL>
                    <a:lnR w="12700">
                      <a:solidFill>
                        <a:schemeClr val="tx1"/>
                      </a:solidFill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cap="none" spc="0" dirty="0" err="1">
                          <a:solidFill>
                            <a:schemeClr val="tx1"/>
                          </a:solidFill>
                        </a:rPr>
                        <a:t>Golden</a:t>
                      </a:r>
                      <a:r>
                        <a:rPr lang="sk-SK" sz="1400" b="1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k-SK" sz="1400" b="1" cap="none" spc="0" dirty="0" err="1">
                          <a:solidFill>
                            <a:schemeClr val="tx1"/>
                          </a:solidFill>
                        </a:rPr>
                        <a:t>Globe</a:t>
                      </a:r>
                      <a:r>
                        <a:rPr lang="sk-SK" sz="1400" b="1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k-SK" sz="1400" b="1" cap="none" spc="0" dirty="0" err="1">
                          <a:solidFill>
                            <a:schemeClr val="tx1"/>
                          </a:solidFill>
                        </a:rPr>
                        <a:t>Awards</a:t>
                      </a:r>
                    </a:p>
                  </a:txBody>
                  <a:tcPr marL="42975" marR="42975" marT="68439" marB="42975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cap="none" spc="0" dirty="0">
                          <a:solidFill>
                            <a:schemeClr val="tx1"/>
                          </a:solidFill>
                        </a:rPr>
                        <a:t>Najlepšia herečka v seriáli-muzikál alebo komédia</a:t>
                      </a:r>
                    </a:p>
                  </a:txBody>
                  <a:tcPr marL="42975" marR="42975" marT="68439" marB="42975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cap="none" spc="0" noProof="0" dirty="0">
                          <a:solidFill>
                            <a:schemeClr val="tx1"/>
                          </a:solidFill>
                          <a:latin typeface="Univers Condensed Light"/>
                        </a:rPr>
                        <a:t>Nominovaná</a:t>
                      </a:r>
                      <a:endParaRPr lang="sk-SK" sz="1400" b="1"/>
                    </a:p>
                  </a:txBody>
                  <a:tcPr marL="42975" marR="42975" marT="68439" marB="42975">
                    <a:lnL w="12700">
                      <a:solidFill>
                        <a:schemeClr val="tx1"/>
                      </a:solidFill>
                    </a:lnL>
                    <a:lnR w="0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solidFill>
                      <a:srgbClr val="FC8D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656955"/>
                  </a:ext>
                </a:extLst>
              </a:tr>
              <a:tr h="46349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100" b="1" i="0" u="none" strike="noStrike" cap="none" spc="0" noProof="0" dirty="0">
                          <a:solidFill>
                            <a:schemeClr val="tx1"/>
                          </a:solidFill>
                          <a:latin typeface="Univers Condensed Light"/>
                        </a:rPr>
                        <a:t>2023</a:t>
                      </a:r>
                      <a:endParaRPr lang="sk-SK" sz="1100" b="1" dirty="0"/>
                    </a:p>
                  </a:txBody>
                  <a:tcPr marL="42975" marR="42975" marT="68439" marB="42975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400" b="1" cap="none" spc="0" dirty="0" err="1">
                          <a:solidFill>
                            <a:schemeClr val="tx1"/>
                          </a:solidFill>
                        </a:rPr>
                        <a:t>Screen</a:t>
                      </a:r>
                      <a:r>
                        <a:rPr lang="sk-SK" sz="1400" b="1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k-SK" sz="1400" b="1" cap="none" spc="0" dirty="0" err="1">
                          <a:solidFill>
                            <a:schemeClr val="tx1"/>
                          </a:solidFill>
                        </a:rPr>
                        <a:t>Actors</a:t>
                      </a:r>
                      <a:r>
                        <a:rPr lang="sk-SK" sz="1400" b="1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k-SK" sz="1400" b="1" cap="none" spc="0" dirty="0" err="1">
                          <a:solidFill>
                            <a:schemeClr val="tx1"/>
                          </a:solidFill>
                        </a:rPr>
                        <a:t>Guild</a:t>
                      </a:r>
                      <a:r>
                        <a:rPr lang="sk-SK" sz="1400" b="1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k-SK" sz="1400" b="1" cap="none" spc="0" dirty="0" err="1">
                          <a:solidFill>
                            <a:schemeClr val="tx1"/>
                          </a:solidFill>
                        </a:rPr>
                        <a:t>Awards</a:t>
                      </a:r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400" b="1" cap="none" spc="0" dirty="0">
                          <a:solidFill>
                            <a:schemeClr val="tx1"/>
                          </a:solidFill>
                        </a:rPr>
                        <a:t>Výnimočný herecký výkon v komediálnom seriáli</a:t>
                      </a:r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400" b="1" cap="none" spc="0" dirty="0">
                          <a:solidFill>
                            <a:schemeClr val="tx1"/>
                          </a:solidFill>
                        </a:rPr>
                        <a:t>27.2.2023</a:t>
                      </a:r>
                    </a:p>
                  </a:txBody>
                  <a:tcPr marL="42975" marR="42975" marT="68439" marB="4297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EDFF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6783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19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B1AB48C-975A-4A22-A0B1-E10B5D3B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ADCCFD-6F6D-40B8-9B9F-AB05B44E9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5" descr="Obrázok, na ktorom je plot, osoba, záclona, oblečenie&#10;&#10;Automaticky generovaný popis">
            <a:extLst>
              <a:ext uri="{FF2B5EF4-FFF2-40B4-BE49-F238E27FC236}">
                <a16:creationId xmlns:a16="http://schemas.microsoft.com/office/drawing/2014/main" id="{88C564E6-813A-FC80-E110-43EF4770E6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18658" r="8533"/>
          <a:stretch/>
        </p:blipFill>
        <p:spPr>
          <a:xfrm>
            <a:off x="5947577" y="1"/>
            <a:ext cx="6244424" cy="6861147"/>
          </a:xfrm>
          <a:custGeom>
            <a:avLst/>
            <a:gdLst/>
            <a:ahLst/>
            <a:cxnLst/>
            <a:rect l="l" t="t" r="r" b="b"/>
            <a:pathLst>
              <a:path w="6244424" h="6861147">
                <a:moveTo>
                  <a:pt x="2178658" y="0"/>
                </a:moveTo>
                <a:lnTo>
                  <a:pt x="6244424" y="0"/>
                </a:lnTo>
                <a:lnTo>
                  <a:pt x="6244424" y="6858000"/>
                </a:lnTo>
                <a:lnTo>
                  <a:pt x="0" y="6861147"/>
                </a:lnTo>
                <a:close/>
              </a:path>
            </a:pathLst>
          </a:custGeom>
        </p:spPr>
      </p:pic>
      <p:pic>
        <p:nvPicPr>
          <p:cNvPr id="4" name="Obrázok 4" descr="Obrázok, na ktorom je osoba, držiaci&#10;&#10;Automaticky generovaný popis">
            <a:extLst>
              <a:ext uri="{FF2B5EF4-FFF2-40B4-BE49-F238E27FC236}">
                <a16:creationId xmlns:a16="http://schemas.microsoft.com/office/drawing/2014/main" id="{5E09DAE5-9CA4-DEC8-25A4-D7D9B25B0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60000"/>
          </a:blip>
          <a:srcRect l="20096" r="1098" b="1"/>
          <a:stretch/>
        </p:blipFill>
        <p:spPr>
          <a:xfrm>
            <a:off x="5976" y="-5948"/>
            <a:ext cx="8124955" cy="6881851"/>
          </a:xfrm>
          <a:custGeom>
            <a:avLst/>
            <a:gdLst/>
            <a:ahLst/>
            <a:cxnLst/>
            <a:rect l="l" t="t" r="r" b="b"/>
            <a:pathLst>
              <a:path w="8124955" h="6881851">
                <a:moveTo>
                  <a:pt x="0" y="0"/>
                </a:moveTo>
                <a:lnTo>
                  <a:pt x="8124955" y="0"/>
                </a:lnTo>
                <a:lnTo>
                  <a:pt x="5946298" y="6865948"/>
                </a:lnTo>
                <a:lnTo>
                  <a:pt x="0" y="6881851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78618CC-621B-D1D6-4302-D83D85F37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79" y="3839684"/>
            <a:ext cx="12326097" cy="30253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u="sng" dirty="0">
                <a:solidFill>
                  <a:srgbClr val="FFFFFF"/>
                </a:solidFill>
                <a:latin typeface="Univers Condensed Light"/>
              </a:rPr>
              <a:t>MTV Awards</a:t>
            </a:r>
            <a:r>
              <a:rPr lang="en-US" sz="2800" b="1" dirty="0">
                <a:solidFill>
                  <a:srgbClr val="FFFFFF"/>
                </a:solidFill>
                <a:latin typeface="Univers Condensed Light"/>
              </a:rPr>
              <a:t>                                                     </a:t>
            </a:r>
            <a:r>
              <a:rPr lang="en-US" sz="2800" b="1" u="sng" dirty="0">
                <a:solidFill>
                  <a:srgbClr val="FFFFFF"/>
                </a:solidFill>
                <a:latin typeface="Univers Condensed Light"/>
              </a:rPr>
              <a:t>Golden Globe awards</a:t>
            </a:r>
            <a:r>
              <a:rPr lang="en-US" sz="6600" dirty="0">
                <a:solidFill>
                  <a:srgbClr val="FFFFFF"/>
                </a:solidFill>
              </a:rPr>
              <a:t> 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F76DA6-30B2-482B-99AC-6D9D8B25D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52274" y="-17903"/>
            <a:ext cx="2178657" cy="686992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717595-1686-4B1A-AB52-A85F814BD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4575356" y="-11925"/>
            <a:ext cx="7616644" cy="134766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D08CAA0-C9C8-446F-8FD3-D92AEF1E4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54595"/>
            <a:ext cx="3849804" cy="14153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24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F8222250-799A-4AD0-9BD1-BE6EB7A06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770432A-C0A6-4D4F-AE2C-705049DAB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244921" y="-5976"/>
            <a:ext cx="5947079" cy="6874927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677452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693787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842978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435688"/>
              <a:gd name="connsiteY0" fmla="*/ 0 h 6874927"/>
              <a:gd name="connsiteX1" fmla="*/ 4435688 w 4435688"/>
              <a:gd name="connsiteY1" fmla="*/ 4763 h 6874927"/>
              <a:gd name="connsiteX2" fmla="*/ 3842978 w 4435688"/>
              <a:gd name="connsiteY2" fmla="*/ 6874927 h 6874927"/>
              <a:gd name="connsiteX3" fmla="*/ 0 w 4435688"/>
              <a:gd name="connsiteY3" fmla="*/ 6863976 h 6874927"/>
              <a:gd name="connsiteX4" fmla="*/ 0 w 4435688"/>
              <a:gd name="connsiteY4" fmla="*/ 0 h 687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688" h="6874927">
                <a:moveTo>
                  <a:pt x="0" y="0"/>
                </a:moveTo>
                <a:lnTo>
                  <a:pt x="4435688" y="4763"/>
                </a:lnTo>
                <a:lnTo>
                  <a:pt x="3842978" y="6874927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DEFEF2C-C75B-D88B-96CF-4F3A0E39F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0610" y="1082725"/>
            <a:ext cx="4439894" cy="1668143"/>
          </a:xfrm>
        </p:spPr>
        <p:txBody>
          <a:bodyPr>
            <a:normAutofit/>
          </a:bodyPr>
          <a:lstStyle/>
          <a:p>
            <a:r>
              <a:rPr lang="sk-SK" b="1" dirty="0"/>
              <a:t>Herectvo a vplyvy:</a:t>
            </a:r>
          </a:p>
        </p:txBody>
      </p:sp>
      <p:pic>
        <p:nvPicPr>
          <p:cNvPr id="8" name="Obrázok 9" descr="Obrázok, na ktorom je osoba&#10;&#10;Automaticky generovaný popis">
            <a:extLst>
              <a:ext uri="{FF2B5EF4-FFF2-40B4-BE49-F238E27FC236}">
                <a16:creationId xmlns:a16="http://schemas.microsoft.com/office/drawing/2014/main" id="{A3CA51B6-02FB-7D7F-04E8-4CC6E50115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45" t="-22" r="13318" b="-4"/>
          <a:stretch/>
        </p:blipFill>
        <p:spPr>
          <a:xfrm rot="21240000">
            <a:off x="-2294764" y="-301577"/>
            <a:ext cx="9132142" cy="7734207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8FBE787-8B1D-40E5-8468-6F665BB5D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43268" y="0"/>
            <a:ext cx="488370" cy="68804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D1A2043-F87A-2098-9450-C282AED1E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775" y="2739553"/>
            <a:ext cx="4125418" cy="41135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dirty="0"/>
              <a:t>je pre ňu dôležité prijímať rozmanité herecké úlohy </a:t>
            </a:r>
            <a:endParaRPr lang="sk-SK"/>
          </a:p>
          <a:p>
            <a:r>
              <a:rPr lang="sk-SK" dirty="0"/>
              <a:t>najlepšie sa cíti v hororových filmoch</a:t>
            </a:r>
          </a:p>
          <a:p>
            <a:r>
              <a:rPr lang="sk-SK" dirty="0"/>
              <a:t>jej inšpirácie sú Dakota </a:t>
            </a:r>
            <a:r>
              <a:rPr lang="sk-SK" dirty="0" err="1"/>
              <a:t>Fanning</a:t>
            </a:r>
            <a:r>
              <a:rPr lang="sk-SK" dirty="0"/>
              <a:t>, </a:t>
            </a:r>
            <a:r>
              <a:rPr lang="sk-SK" dirty="0" err="1"/>
              <a:t>Denzel</a:t>
            </a:r>
            <a:r>
              <a:rPr lang="sk-SK" dirty="0"/>
              <a:t> Washington a </a:t>
            </a:r>
            <a:r>
              <a:rPr lang="sk-SK" dirty="0" err="1"/>
              <a:t>Gina</a:t>
            </a:r>
            <a:r>
              <a:rPr lang="sk-SK" dirty="0"/>
              <a:t> </a:t>
            </a:r>
            <a:r>
              <a:rPr lang="sk-SK" dirty="0" err="1"/>
              <a:t>Rodriguez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1089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390F03D-EDDC-7DCA-9838-12EE60CB6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611" y="1214284"/>
            <a:ext cx="6238688" cy="1382233"/>
          </a:xfrm>
        </p:spPr>
        <p:txBody>
          <a:bodyPr>
            <a:normAutofit/>
          </a:bodyPr>
          <a:lstStyle/>
          <a:p>
            <a:r>
              <a:rPr lang="sk-SK" b="1" dirty="0"/>
              <a:t>Zaujímavosti:</a:t>
            </a:r>
          </a:p>
        </p:txBody>
      </p:sp>
      <p:pic>
        <p:nvPicPr>
          <p:cNvPr id="4" name="Obrázok 4" descr="Obrázok, na ktorom je osoba, oblečenie, stena, vnútri&#10;&#10;Automaticky generovaný popis">
            <a:extLst>
              <a:ext uri="{FF2B5EF4-FFF2-40B4-BE49-F238E27FC236}">
                <a16:creationId xmlns:a16="http://schemas.microsoft.com/office/drawing/2014/main" id="{5C5EF494-CF6E-C4A9-194C-2EE64AA1CE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5" t="-357" r="222" b="-891"/>
          <a:stretch/>
        </p:blipFill>
        <p:spPr>
          <a:xfrm>
            <a:off x="-73735" y="-110508"/>
            <a:ext cx="5280170" cy="7070924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87914CF-5CAA-6D67-80D5-2D1236390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1417" y="2596917"/>
            <a:ext cx="7959333" cy="32729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k-SK" sz="2200" u="sng" dirty="0"/>
              <a:t>1.</a:t>
            </a:r>
            <a:r>
              <a:rPr lang="sk-SK" sz="2200" dirty="0"/>
              <a:t> V minulosti skoro skončila s herectvom kvôli futbalu.</a:t>
            </a:r>
          </a:p>
          <a:p>
            <a:pPr marL="0" indent="0">
              <a:buNone/>
            </a:pPr>
            <a:r>
              <a:rPr lang="sk-SK" sz="2200" u="sng" dirty="0"/>
              <a:t>2.</a:t>
            </a:r>
            <a:r>
              <a:rPr lang="sk-SK" sz="2200" dirty="0"/>
              <a:t> Je fanúšičkou </a:t>
            </a:r>
            <a:r>
              <a:rPr lang="sk-SK" sz="2200" dirty="0" err="1"/>
              <a:t>Lionela</a:t>
            </a:r>
            <a:r>
              <a:rPr lang="sk-SK" sz="2200" dirty="0"/>
              <a:t> </a:t>
            </a:r>
            <a:r>
              <a:rPr lang="sk-SK" sz="2200" dirty="0" err="1"/>
              <a:t>Messiho</a:t>
            </a:r>
            <a:r>
              <a:rPr lang="sk-SK" sz="2200" dirty="0"/>
              <a:t>.</a:t>
            </a:r>
          </a:p>
          <a:p>
            <a:pPr marL="0" indent="0">
              <a:buNone/>
            </a:pPr>
            <a:r>
              <a:rPr lang="sk-SK" sz="2200" u="sng" dirty="0"/>
              <a:t>3.</a:t>
            </a:r>
            <a:r>
              <a:rPr lang="sk-SK" sz="2200" dirty="0"/>
              <a:t> V roku 2022: a) </a:t>
            </a:r>
            <a:r>
              <a:rPr lang="sk-SK" sz="2200" dirty="0">
                <a:ea typeface="+mn-lt"/>
                <a:cs typeface="+mn-lt"/>
              </a:rPr>
              <a:t>ju </a:t>
            </a:r>
            <a:r>
              <a:rPr lang="sk-SK" sz="2200" i="1" dirty="0" err="1">
                <a:ea typeface="+mn-lt"/>
                <a:cs typeface="+mn-lt"/>
              </a:rPr>
              <a:t>The</a:t>
            </a:r>
            <a:r>
              <a:rPr lang="sk-SK" sz="2200" i="1" dirty="0">
                <a:ea typeface="+mn-lt"/>
                <a:cs typeface="+mn-lt"/>
              </a:rPr>
              <a:t> Hollywood </a:t>
            </a:r>
            <a:r>
              <a:rPr lang="sk-SK" sz="2200" i="1" dirty="0" err="1">
                <a:ea typeface="+mn-lt"/>
                <a:cs typeface="+mn-lt"/>
              </a:rPr>
              <a:t>Reporter</a:t>
            </a:r>
            <a:r>
              <a:rPr lang="sk-SK" sz="2200" i="1" dirty="0">
                <a:ea typeface="+mn-lt"/>
                <a:cs typeface="+mn-lt"/>
              </a:rPr>
              <a:t> </a:t>
            </a:r>
            <a:r>
              <a:rPr lang="sk-SK" sz="2200" dirty="0">
                <a:ea typeface="+mn-lt"/>
                <a:cs typeface="+mn-lt"/>
              </a:rPr>
              <a:t>nazval </a:t>
            </a:r>
            <a:r>
              <a:rPr lang="sk-SK" sz="2200" u="sng" dirty="0">
                <a:ea typeface="+mn-lt"/>
                <a:cs typeface="+mn-lt"/>
              </a:rPr>
              <a:t>„</a:t>
            </a:r>
            <a:r>
              <a:rPr lang="sk-SK" sz="2200" u="sng" dirty="0" err="1">
                <a:ea typeface="+mn-lt"/>
                <a:cs typeface="+mn-lt"/>
              </a:rPr>
              <a:t>Next</a:t>
            </a:r>
            <a:r>
              <a:rPr lang="sk-SK" sz="2200" u="sng" dirty="0">
                <a:ea typeface="+mn-lt"/>
                <a:cs typeface="+mn-lt"/>
              </a:rPr>
              <a:t> Big </a:t>
            </a:r>
            <a:r>
              <a:rPr lang="sk-SK" sz="2200" u="sng" dirty="0" err="1">
                <a:ea typeface="+mn-lt"/>
                <a:cs typeface="+mn-lt"/>
              </a:rPr>
              <a:t>Thing</a:t>
            </a:r>
            <a:r>
              <a:rPr lang="sk-SK" sz="2200" u="sng" dirty="0">
                <a:ea typeface="+mn-lt"/>
                <a:cs typeface="+mn-lt"/>
              </a:rPr>
              <a:t>“</a:t>
            </a:r>
          </a:p>
          <a:p>
            <a:pPr marL="0" indent="0">
              <a:buNone/>
            </a:pPr>
            <a:r>
              <a:rPr lang="sk-SK" sz="2200" dirty="0"/>
              <a:t>                            b) bola korunovaná za kráľovnú kriku.</a:t>
            </a:r>
          </a:p>
          <a:p>
            <a:pPr marL="0" indent="0">
              <a:buNone/>
            </a:pPr>
            <a:r>
              <a:rPr lang="sk-SK" sz="2200" u="sng" dirty="0"/>
              <a:t>4.</a:t>
            </a:r>
            <a:r>
              <a:rPr lang="sk-SK" sz="2200" dirty="0"/>
              <a:t> </a:t>
            </a:r>
            <a:r>
              <a:rPr lang="sk-SK" sz="2200" dirty="0" err="1"/>
              <a:t>Jenna</a:t>
            </a:r>
            <a:r>
              <a:rPr lang="sk-SK" sz="2200" dirty="0"/>
              <a:t> </a:t>
            </a:r>
            <a:r>
              <a:rPr lang="sk-SK" sz="2200" dirty="0">
                <a:ea typeface="+mn-lt"/>
                <a:cs typeface="+mn-lt"/>
              </a:rPr>
              <a:t>je zástancom kampane </a:t>
            </a:r>
            <a:r>
              <a:rPr lang="sk-SK" sz="2200" i="1" dirty="0" err="1">
                <a:ea typeface="+mn-lt"/>
                <a:cs typeface="+mn-lt"/>
              </a:rPr>
              <a:t>Pride</a:t>
            </a:r>
            <a:r>
              <a:rPr lang="sk-SK" sz="2200" i="1" dirty="0">
                <a:ea typeface="+mn-lt"/>
                <a:cs typeface="+mn-lt"/>
              </a:rPr>
              <a:t> Over </a:t>
            </a:r>
            <a:r>
              <a:rPr lang="sk-SK" sz="2200" i="1" dirty="0" err="1">
                <a:ea typeface="+mn-lt"/>
                <a:cs typeface="+mn-lt"/>
              </a:rPr>
              <a:t>Prejudice</a:t>
            </a:r>
            <a:r>
              <a:rPr lang="sk-SK" sz="2200" dirty="0">
                <a:ea typeface="+mn-lt"/>
                <a:cs typeface="+mn-lt"/>
              </a:rPr>
              <a:t>, ktorá podporuje akceptovanie LGBT komunity. Organizáciu obhajuje od 13 rokov.</a:t>
            </a:r>
            <a:endParaRPr lang="sk-SK" sz="2200" dirty="0"/>
          </a:p>
          <a:p>
            <a:pPr marL="457200" indent="-457200">
              <a:buAutoNum type="arabicPeriod"/>
            </a:pPr>
            <a:endParaRPr lang="sk-SK" dirty="0"/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15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B2BAECB-35E2-4DD9-8B8C-22D215DD0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ok 10" descr="Obrázok, na ktorom je osoba, vnútri, žena, stojaci&#10;&#10;Automaticky generovaný popis">
            <a:extLst>
              <a:ext uri="{FF2B5EF4-FFF2-40B4-BE49-F238E27FC236}">
                <a16:creationId xmlns:a16="http://schemas.microsoft.com/office/drawing/2014/main" id="{1DA20788-61F4-A20D-B0AD-AAF3758F3C9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825" r="11029"/>
          <a:stretch/>
        </p:blipFill>
        <p:spPr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DF337FA-B4C9-D164-BE1E-41012A679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707" y="1635415"/>
            <a:ext cx="6132605" cy="17384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u="sng" dirty="0" err="1"/>
              <a:t>Zdroje</a:t>
            </a:r>
            <a:r>
              <a:rPr lang="en-US" sz="3600" b="1" u="sng" dirty="0"/>
              <a:t>: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528235" y="0"/>
            <a:ext cx="6663765" cy="9920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5FD62C7-9E9C-E26B-4C91-07EE2CB35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3676" y="2968255"/>
            <a:ext cx="5487146" cy="411834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https://en.wikipedia.org/wiki/Jenna_Ortega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https://www.gettyimages.com/photos/jenna-ortega-?assettype=image&amp;family=editorial&amp;page=5&amp;phrase=jenna%20ortega%20&amp;sort=best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9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0" name="Straight Connector 10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0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7" name="Rectangle 121">
            <a:extLst>
              <a:ext uri="{FF2B5EF4-FFF2-40B4-BE49-F238E27FC236}">
                <a16:creationId xmlns:a16="http://schemas.microsoft.com/office/drawing/2014/main" id="{2096EABF-579F-4307-8952-04905085F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ok 6" descr="Obrázok, na ktorom je text, osoba&#10;&#10;Automaticky generovaný popis">
            <a:extLst>
              <a:ext uri="{FF2B5EF4-FFF2-40B4-BE49-F238E27FC236}">
                <a16:creationId xmlns:a16="http://schemas.microsoft.com/office/drawing/2014/main" id="{FFCF070B-02D4-8EE7-5091-5D36EF999C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917"/>
          <a:stretch/>
        </p:blipFill>
        <p:spPr>
          <a:xfrm>
            <a:off x="-33559" y="-3643"/>
            <a:ext cx="12225558" cy="6861643"/>
          </a:xfrm>
          <a:prstGeom prst="rect">
            <a:avLst/>
          </a:prstGeom>
        </p:spPr>
      </p:pic>
      <p:sp>
        <p:nvSpPr>
          <p:cNvPr id="148" name="Rectangle 23">
            <a:extLst>
              <a:ext uri="{FF2B5EF4-FFF2-40B4-BE49-F238E27FC236}">
                <a16:creationId xmlns:a16="http://schemas.microsoft.com/office/drawing/2014/main" id="{233D9D3E-2FB8-42AA-B5E5-1EAB4DA92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3556" y="-14280"/>
            <a:ext cx="4615080" cy="687227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2170935 w 5594726"/>
              <a:gd name="connsiteY0" fmla="*/ 0 h 6868625"/>
              <a:gd name="connsiteX1" fmla="*/ 5594726 w 5594726"/>
              <a:gd name="connsiteY1" fmla="*/ 0 h 6868625"/>
              <a:gd name="connsiteX2" fmla="*/ 5594726 w 5594726"/>
              <a:gd name="connsiteY2" fmla="*/ 6868625 h 6868625"/>
              <a:gd name="connsiteX3" fmla="*/ 0 w 5594726"/>
              <a:gd name="connsiteY3" fmla="*/ 6865085 h 6868625"/>
              <a:gd name="connsiteX4" fmla="*/ 2170935 w 5594726"/>
              <a:gd name="connsiteY4" fmla="*/ 0 h 686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4726" h="6868625">
                <a:moveTo>
                  <a:pt x="2170935" y="0"/>
                </a:moveTo>
                <a:lnTo>
                  <a:pt x="5594726" y="0"/>
                </a:lnTo>
                <a:lnTo>
                  <a:pt x="5594726" y="6868625"/>
                </a:lnTo>
                <a:lnTo>
                  <a:pt x="0" y="6865085"/>
                </a:lnTo>
                <a:lnTo>
                  <a:pt x="217093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14A55C-718B-0634-893F-CE78B358A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335" y="2834390"/>
            <a:ext cx="3281149" cy="31501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Koniec </a:t>
            </a:r>
          </a:p>
        </p:txBody>
      </p:sp>
      <p:cxnSp>
        <p:nvCxnSpPr>
          <p:cNvPr id="149" name="Straight Connector 125">
            <a:extLst>
              <a:ext uri="{FF2B5EF4-FFF2-40B4-BE49-F238E27FC236}">
                <a16:creationId xmlns:a16="http://schemas.microsoft.com/office/drawing/2014/main" id="{69FBE6D3-8499-4BE7-8C12-1BA9F0150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-33558" y="0"/>
            <a:ext cx="6705601" cy="8096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27">
            <a:extLst>
              <a:ext uri="{FF2B5EF4-FFF2-40B4-BE49-F238E27FC236}">
                <a16:creationId xmlns:a16="http://schemas.microsoft.com/office/drawing/2014/main" id="{E35C1B90-3208-4854-BFDE-310A02639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514060" y="1"/>
            <a:ext cx="510363" cy="685799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29">
            <a:extLst>
              <a:ext uri="{FF2B5EF4-FFF2-40B4-BE49-F238E27FC236}">
                <a16:creationId xmlns:a16="http://schemas.microsoft.com/office/drawing/2014/main" id="{BFB20B9B-B58D-4A05-87A2-6F8C78BD7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602477" y="365123"/>
            <a:ext cx="589522" cy="64928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31">
            <a:extLst>
              <a:ext uri="{FF2B5EF4-FFF2-40B4-BE49-F238E27FC236}">
                <a16:creationId xmlns:a16="http://schemas.microsoft.com/office/drawing/2014/main" id="{18CC7CE6-73AD-436F-BC95-066CC9506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9340702" y="-10737"/>
            <a:ext cx="2851297" cy="16800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33">
            <a:extLst>
              <a:ext uri="{FF2B5EF4-FFF2-40B4-BE49-F238E27FC236}">
                <a16:creationId xmlns:a16="http://schemas.microsoft.com/office/drawing/2014/main" id="{0192C383-6990-4C74-A5FF-EAB4A1EA2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33557" y="6045958"/>
            <a:ext cx="6876857" cy="8120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12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2">
            <a:extLst>
              <a:ext uri="{FF2B5EF4-FFF2-40B4-BE49-F238E27FC236}">
                <a16:creationId xmlns:a16="http://schemas.microsoft.com/office/drawing/2014/main" id="{8B2BAECB-35E2-4DD9-8B8C-22D215DD0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ok 7" descr="Obrázok, na ktorom je osoba, oblek&#10;&#10;Automaticky generovaný popis">
            <a:extLst>
              <a:ext uri="{FF2B5EF4-FFF2-40B4-BE49-F238E27FC236}">
                <a16:creationId xmlns:a16="http://schemas.microsoft.com/office/drawing/2014/main" id="{28C165CB-EC05-C948-8F97-93231225D4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2859"/>
          <a:stretch/>
        </p:blipFill>
        <p:spPr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cxnSp>
        <p:nvCxnSpPr>
          <p:cNvPr id="58" name="Straight Connector 54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528235" y="0"/>
            <a:ext cx="6663765" cy="9920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D61C3F8-B1D1-D99A-32D0-515DDFDC1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128" y="2034193"/>
            <a:ext cx="6298307" cy="50892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je </a:t>
            </a:r>
            <a:r>
              <a:rPr lang="en-US" dirty="0" err="1"/>
              <a:t>americká</a:t>
            </a:r>
            <a:r>
              <a:rPr lang="en-US" dirty="0"/>
              <a:t> </a:t>
            </a:r>
            <a:r>
              <a:rPr lang="en-US" dirty="0" err="1"/>
              <a:t>herečka</a:t>
            </a:r>
            <a:r>
              <a:rPr lang="en-US" dirty="0"/>
              <a:t> </a:t>
            </a:r>
          </a:p>
          <a:p>
            <a:r>
              <a:rPr lang="en-US" dirty="0" err="1"/>
              <a:t>narodila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 27.9.2002 (20 </a:t>
            </a:r>
            <a:r>
              <a:rPr lang="en-US" dirty="0" err="1"/>
              <a:t>rokov</a:t>
            </a:r>
            <a:r>
              <a:rPr lang="en-US" dirty="0"/>
              <a:t>) v Coachella Valley – </a:t>
            </a:r>
            <a:r>
              <a:rPr lang="en-US" dirty="0" err="1"/>
              <a:t>Kalifornia,USA</a:t>
            </a:r>
            <a:endParaRPr lang="en-US" dirty="0"/>
          </a:p>
          <a:p>
            <a:r>
              <a:rPr lang="en-US" dirty="0" err="1"/>
              <a:t>má</a:t>
            </a:r>
            <a:r>
              <a:rPr lang="en-US" dirty="0"/>
              <a:t> 5 </a:t>
            </a:r>
            <a:r>
              <a:rPr lang="en-US" dirty="0" err="1"/>
              <a:t>súrodencov</a:t>
            </a:r>
            <a:endParaRPr lang="en-US" dirty="0"/>
          </a:p>
          <a:p>
            <a:r>
              <a:rPr lang="en-US" dirty="0" err="1"/>
              <a:t>jej</a:t>
            </a:r>
            <a:r>
              <a:rPr lang="en-US" dirty="0"/>
              <a:t> </a:t>
            </a:r>
            <a:r>
              <a:rPr lang="en-US" dirty="0" err="1"/>
              <a:t>otec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 </a:t>
            </a:r>
            <a:r>
              <a:rPr lang="en-US" dirty="0" err="1"/>
              <a:t>mexický</a:t>
            </a:r>
            <a:r>
              <a:rPr lang="en-US" dirty="0"/>
              <a:t> a </a:t>
            </a:r>
            <a:r>
              <a:rPr lang="en-US" dirty="0" err="1"/>
              <a:t>jej</a:t>
            </a:r>
            <a:r>
              <a:rPr lang="en-US" dirty="0"/>
              <a:t> mama </a:t>
            </a:r>
            <a:r>
              <a:rPr lang="en-US" dirty="0" err="1"/>
              <a:t>mexický</a:t>
            </a:r>
            <a:r>
              <a:rPr lang="en-US" dirty="0"/>
              <a:t> a </a:t>
            </a:r>
            <a:r>
              <a:rPr lang="en-US" dirty="0" err="1"/>
              <a:t>portorický</a:t>
            </a:r>
            <a:r>
              <a:rPr lang="en-US" dirty="0"/>
              <a:t> </a:t>
            </a:r>
            <a:r>
              <a:rPr lang="en-US" dirty="0" err="1"/>
              <a:t>pôvod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96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99174B9-43E3-E9FA-4B50-0AFD1ADB5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1398639"/>
            <a:ext cx="6238688" cy="1382233"/>
          </a:xfrm>
        </p:spPr>
        <p:txBody>
          <a:bodyPr>
            <a:normAutofit/>
          </a:bodyPr>
          <a:lstStyle/>
          <a:p>
            <a:r>
              <a:rPr lang="sk-SK" b="1" dirty="0"/>
              <a:t>Kariéra:</a:t>
            </a:r>
          </a:p>
        </p:txBody>
      </p:sp>
      <p:pic>
        <p:nvPicPr>
          <p:cNvPr id="4" name="Obrázok 4" descr="Obrázok, na ktorom je text, osoba, žena&#10;&#10;Automaticky generovaný popis">
            <a:extLst>
              <a:ext uri="{FF2B5EF4-FFF2-40B4-BE49-F238E27FC236}">
                <a16:creationId xmlns:a16="http://schemas.microsoft.com/office/drawing/2014/main" id="{92E17E2F-569A-62AD-53EF-E295FAD8F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12" r="15264" b="2"/>
          <a:stretch/>
        </p:blipFill>
        <p:spPr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3B22E09-D0D4-6297-734E-54D1A9987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670659"/>
            <a:ext cx="6238687" cy="40226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k-SK" dirty="0" err="1"/>
              <a:t>Jenna</a:t>
            </a:r>
            <a:r>
              <a:rPr lang="sk-SK" dirty="0"/>
              <a:t> sa už od detstva chcela stať herečkou, no mama jej to nechcela dovoliť. Kúpila jej knihu, podľa ktorej neskôr </a:t>
            </a:r>
            <a:r>
              <a:rPr lang="sk-SK" dirty="0" err="1"/>
              <a:t>Jenna</a:t>
            </a:r>
            <a:r>
              <a:rPr lang="sk-SK" dirty="0"/>
              <a:t> zahrala scénu. Jej mama si to natočila a video zverejnila na Facebook. Po pár dňoch im zavolal </a:t>
            </a:r>
            <a:r>
              <a:rPr lang="sk-SK" dirty="0" err="1"/>
              <a:t>kastingový</a:t>
            </a:r>
            <a:r>
              <a:rPr lang="sk-SK" dirty="0"/>
              <a:t> režisér. 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2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2BAECB-35E2-4DD9-8B8C-22D215DD0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4" descr="Obrázok, na ktorom je osoba, ozdoba hlavy, klobúk, zavrieť&#10;&#10;Automaticky generovaný popis">
            <a:extLst>
              <a:ext uri="{FF2B5EF4-FFF2-40B4-BE49-F238E27FC236}">
                <a16:creationId xmlns:a16="http://schemas.microsoft.com/office/drawing/2014/main" id="{B71306BB-5B38-6373-15A2-3E2389780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7314"/>
          <a:stretch/>
        </p:blipFill>
        <p:spPr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528235" y="0"/>
            <a:ext cx="6663765" cy="9920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48C7BDA-6E1F-2E0A-5B35-397A9C998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2" y="2144803"/>
            <a:ext cx="5487146" cy="411834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k-SK" dirty="0" err="1"/>
              <a:t>Jenna</a:t>
            </a:r>
            <a:r>
              <a:rPr lang="sk-SK" dirty="0"/>
              <a:t> sa začala objavovať v reklamách a neskôr aj v seriáloch a filmoch. V roku 2012 prvý krát účinkovala v seriáli - Rob (epizóda "Baby Bug"). Potom nasledovalo vystúpenie v seriáli  CSI:NY.</a:t>
            </a:r>
          </a:p>
          <a:p>
            <a:pPr marL="0" indent="0">
              <a:buNone/>
            </a:pPr>
            <a:r>
              <a:rPr lang="sk-SK" dirty="0"/>
              <a:t>V roku 2013 debutovala vo filme </a:t>
            </a:r>
            <a:r>
              <a:rPr lang="sk-SK" dirty="0" err="1"/>
              <a:t>Iron</a:t>
            </a:r>
            <a:r>
              <a:rPr lang="sk-SK" dirty="0"/>
              <a:t> Man 3, potom si zahrala v horore </a:t>
            </a:r>
            <a:r>
              <a:rPr lang="sk-SK" dirty="0" err="1"/>
              <a:t>Insidious</a:t>
            </a:r>
            <a:r>
              <a:rPr lang="sk-SK" dirty="0"/>
              <a:t>: </a:t>
            </a:r>
            <a:r>
              <a:rPr lang="sk-SK" dirty="0" err="1"/>
              <a:t>Chapter</a:t>
            </a:r>
            <a:r>
              <a:rPr lang="sk-SK" dirty="0"/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360720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1">
            <a:extLst>
              <a:ext uri="{FF2B5EF4-FFF2-40B4-BE49-F238E27FC236}">
                <a16:creationId xmlns:a16="http://schemas.microsoft.com/office/drawing/2014/main" id="{75A5BB70-1673-4097-A7F8-BCF5F4F19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23">
            <a:extLst>
              <a:ext uri="{FF2B5EF4-FFF2-40B4-BE49-F238E27FC236}">
                <a16:creationId xmlns:a16="http://schemas.microsoft.com/office/drawing/2014/main" id="{7AA72C55-67D2-47FE-9C0B-01A954C8B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4307196" cy="685799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320626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320626 w 6125882"/>
              <a:gd name="connsiteY4" fmla="*/ 0 h 6857998"/>
              <a:gd name="connsiteX0" fmla="*/ 2034528 w 5839784"/>
              <a:gd name="connsiteY0" fmla="*/ 0 h 6857998"/>
              <a:gd name="connsiteX1" fmla="*/ 5839784 w 5839784"/>
              <a:gd name="connsiteY1" fmla="*/ 0 h 6857998"/>
              <a:gd name="connsiteX2" fmla="*/ 5839784 w 5839784"/>
              <a:gd name="connsiteY2" fmla="*/ 6857998 h 6857998"/>
              <a:gd name="connsiteX3" fmla="*/ 0 w 5839784"/>
              <a:gd name="connsiteY3" fmla="*/ 6856093 h 6857998"/>
              <a:gd name="connsiteX4" fmla="*/ 2034528 w 5839784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9784" h="6857998">
                <a:moveTo>
                  <a:pt x="2034528" y="0"/>
                </a:moveTo>
                <a:lnTo>
                  <a:pt x="5839784" y="0"/>
                </a:lnTo>
                <a:lnTo>
                  <a:pt x="5839784" y="6857998"/>
                </a:lnTo>
                <a:lnTo>
                  <a:pt x="0" y="6856093"/>
                </a:lnTo>
                <a:lnTo>
                  <a:pt x="2034528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1CA0D4-2568-EC28-0D3E-52B23EAF3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061" y="1615871"/>
            <a:ext cx="3629616" cy="475611"/>
          </a:xfrm>
        </p:spPr>
        <p:txBody>
          <a:bodyPr anchor="t">
            <a:normAutofit fontScale="90000"/>
          </a:bodyPr>
          <a:lstStyle/>
          <a:p>
            <a:r>
              <a:rPr lang="sk-SK" sz="2800" b="1" dirty="0"/>
              <a:t>    </a:t>
            </a:r>
            <a:r>
              <a:rPr lang="sk-SK" sz="3200" b="1" dirty="0"/>
              <a:t>    Filmografia:</a:t>
            </a:r>
            <a:br>
              <a:rPr lang="sk-SK" sz="2800" b="1" dirty="0"/>
            </a:br>
            <a:br>
              <a:rPr lang="sk-SK" sz="2800" b="1" dirty="0"/>
            </a:br>
            <a:br>
              <a:rPr lang="sk-SK" sz="2800" b="1" dirty="0"/>
            </a:br>
            <a:br>
              <a:rPr lang="sk-SK" sz="2800" b="1" dirty="0"/>
            </a:br>
            <a:br>
              <a:rPr lang="sk-SK" sz="2800" b="1" dirty="0"/>
            </a:br>
            <a:br>
              <a:rPr lang="sk-SK" sz="2800" b="1" dirty="0"/>
            </a:br>
            <a:br>
              <a:rPr lang="sk-SK" sz="2800" b="1" dirty="0"/>
            </a:br>
            <a:br>
              <a:rPr lang="sk-SK" sz="2800" b="1" dirty="0"/>
            </a:br>
            <a:br>
              <a:rPr lang="sk-SK" sz="2800" b="1" dirty="0"/>
            </a:br>
            <a:br>
              <a:rPr lang="sk-SK" sz="2800" b="1" dirty="0"/>
            </a:br>
            <a:br>
              <a:rPr lang="sk-SK" sz="2800" b="1" dirty="0"/>
            </a:br>
            <a:br>
              <a:rPr lang="sk-SK" sz="2800" b="1" dirty="0"/>
            </a:br>
            <a:br>
              <a:rPr lang="sk-SK" sz="2800" b="1" dirty="0"/>
            </a:br>
            <a:br>
              <a:rPr lang="sk-SK" sz="2800" b="1" dirty="0"/>
            </a:br>
            <a:br>
              <a:rPr lang="sk-SK" sz="2800" b="1" dirty="0"/>
            </a:br>
            <a:br>
              <a:rPr lang="sk-SK" sz="2800" b="1" dirty="0"/>
            </a:br>
            <a:br>
              <a:rPr lang="sk-SK" sz="2800" b="1" dirty="0"/>
            </a:br>
            <a:endParaRPr lang="sk-SK" sz="1400" i="0">
              <a:latin typeface="Univers Condensed Light"/>
              <a:ea typeface="+mj-lt"/>
              <a:cs typeface="+mj-lt"/>
            </a:endParaRPr>
          </a:p>
        </p:txBody>
      </p:sp>
      <p:cxnSp>
        <p:nvCxnSpPr>
          <p:cNvPr id="30" name="Straight Connector 25">
            <a:extLst>
              <a:ext uri="{FF2B5EF4-FFF2-40B4-BE49-F238E27FC236}">
                <a16:creationId xmlns:a16="http://schemas.microsoft.com/office/drawing/2014/main" id="{CED23ACC-C318-4DEB-B776-570408C7F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20896" y="4496637"/>
            <a:ext cx="3764149" cy="23613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7">
            <a:extLst>
              <a:ext uri="{FF2B5EF4-FFF2-40B4-BE49-F238E27FC236}">
                <a16:creationId xmlns:a16="http://schemas.microsoft.com/office/drawing/2014/main" id="{C5D9BE15-6B66-4F4C-B41A-B2A4C3049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884066"/>
            <a:ext cx="3140110" cy="497393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Tabuľka 4">
            <a:extLst>
              <a:ext uri="{FF2B5EF4-FFF2-40B4-BE49-F238E27FC236}">
                <a16:creationId xmlns:a16="http://schemas.microsoft.com/office/drawing/2014/main" id="{B2FDB865-4C05-98E4-9581-76A34439A1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9204802"/>
              </p:ext>
            </p:extLst>
          </p:nvPr>
        </p:nvGraphicFramePr>
        <p:xfrm>
          <a:off x="5370870" y="233515"/>
          <a:ext cx="5278820" cy="6399798"/>
        </p:xfrm>
        <a:graphic>
          <a:graphicData uri="http://schemas.openxmlformats.org/drawingml/2006/table">
            <a:tbl>
              <a:tblPr firstRow="1" bandRow="1">
                <a:solidFill>
                  <a:schemeClr val="bg1">
                    <a:lumMod val="95000"/>
                  </a:schemeClr>
                </a:solidFill>
                <a:tableStyleId>{5C22544A-7EE6-4342-B048-85BDC9FD1C3A}</a:tableStyleId>
              </a:tblPr>
              <a:tblGrid>
                <a:gridCol w="1796019">
                  <a:extLst>
                    <a:ext uri="{9D8B030D-6E8A-4147-A177-3AD203B41FA5}">
                      <a16:colId xmlns:a16="http://schemas.microsoft.com/office/drawing/2014/main" val="4212018661"/>
                    </a:ext>
                  </a:extLst>
                </a:gridCol>
                <a:gridCol w="3482801">
                  <a:extLst>
                    <a:ext uri="{9D8B030D-6E8A-4147-A177-3AD203B41FA5}">
                      <a16:colId xmlns:a16="http://schemas.microsoft.com/office/drawing/2014/main" val="2262607048"/>
                    </a:ext>
                  </a:extLst>
                </a:gridCol>
              </a:tblGrid>
              <a:tr h="370774">
                <a:tc>
                  <a:txBody>
                    <a:bodyPr/>
                    <a:lstStyle/>
                    <a:p>
                      <a:r>
                        <a:rPr lang="sk-SK" sz="1800" b="0" i="0" u="none" cap="none" spc="0" dirty="0">
                          <a:solidFill>
                            <a:schemeClr val="bg1"/>
                          </a:solidFill>
                        </a:rPr>
                        <a:t>rok:</a:t>
                      </a:r>
                    </a:p>
                  </a:txBody>
                  <a:tcPr marL="72561" marR="72561" marT="72561" marB="36281" anchor="ctr">
                    <a:lnL w="12700" cmpd="sng">
                      <a:noFill/>
                    </a:lnL>
                    <a:lnR w="12700" cmpd="sng">
                      <a:solidFill>
                        <a:schemeClr val="tx1"/>
                      </a:solidFill>
                    </a:lnR>
                    <a:lnT w="19050" cap="flat" cmpd="sng" algn="ctr">
                      <a:noFill/>
                      <a:prstDash val="solid"/>
                    </a:lnT>
                    <a:lnB w="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800" b="0" i="0" u="none" cap="none" spc="0" dirty="0">
                          <a:solidFill>
                            <a:schemeClr val="bg1"/>
                          </a:solidFill>
                        </a:rPr>
                        <a:t>názov </a:t>
                      </a:r>
                      <a:r>
                        <a:rPr lang="sk-SK" sz="1800" b="0" i="0" u="sng" cap="none" spc="0" dirty="0">
                          <a:solidFill>
                            <a:schemeClr val="bg1"/>
                          </a:solidFill>
                        </a:rPr>
                        <a:t>filmu</a:t>
                      </a:r>
                      <a:r>
                        <a:rPr lang="sk-SK" sz="1800" b="0" i="0" u="none" cap="none" spc="0"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 marL="72561" marR="72561" marT="72561" marB="36281" anchor="ctr">
                    <a:lnL w="12700" cmpd="sng">
                      <a:solidFill>
                        <a:schemeClr val="tx1"/>
                      </a:solidFill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0" cmpd="sng"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003664"/>
                  </a:ext>
                </a:extLst>
              </a:tr>
              <a:tr h="3539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2013</a:t>
                      </a:r>
                      <a:endParaRPr lang="sk-SK" sz="1000" b="1" cap="none" spc="0">
                        <a:solidFill>
                          <a:schemeClr val="tx1"/>
                        </a:solidFill>
                      </a:endParaRPr>
                    </a:p>
                  </a:txBody>
                  <a:tcPr marL="72561" marR="72561" marT="72561" marB="36281">
                    <a:lnL w="0">
                      <a:noFill/>
                    </a:lnL>
                    <a:lnR w="12700">
                      <a:solidFill>
                        <a:schemeClr val="tx1"/>
                      </a:solidFill>
                    </a:lnR>
                    <a:lnT w="0">
                      <a:noFill/>
                    </a:lnT>
                    <a:lnB w="952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Iron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 Man 3</a:t>
                      </a:r>
                    </a:p>
                  </a:txBody>
                  <a:tcPr marL="72561" marR="72561" marT="72561" marB="36281">
                    <a:lnL w="12700">
                      <a:solidFill>
                        <a:schemeClr val="tx1"/>
                      </a:solidFill>
                    </a:lnL>
                    <a:lnR w="0">
                      <a:noFill/>
                    </a:lnR>
                    <a:lnT w="0">
                      <a:noFill/>
                    </a:lnT>
                    <a:lnB w="952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418981"/>
                  </a:ext>
                </a:extLst>
              </a:tr>
              <a:tr h="35391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600" b="1" i="0" u="none" strike="noStrike" cap="none" spc="0" noProof="0" dirty="0">
                          <a:solidFill>
                            <a:schemeClr val="tx1"/>
                          </a:solidFill>
                          <a:latin typeface="Univers Condensed Light"/>
                        </a:rPr>
                        <a:t>2013</a:t>
                      </a:r>
                      <a:endParaRPr lang="sk-SK" sz="1600" b="1">
                        <a:solidFill>
                          <a:schemeClr val="tx1"/>
                        </a:solidFill>
                      </a:endParaRPr>
                    </a:p>
                  </a:txBody>
                  <a:tcPr marL="72561" marR="72561" marT="72561" marB="36281">
                    <a:lnL w="0">
                      <a:noFill/>
                    </a:lnL>
                    <a:lnR w="12700">
                      <a:solidFill>
                        <a:schemeClr val="tx1"/>
                      </a:solidFill>
                    </a:lnR>
                    <a:lnT w="952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T>
                    <a:lnB w="952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Insidious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Chapter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 2</a:t>
                      </a:r>
                    </a:p>
                  </a:txBody>
                  <a:tcPr marL="72561" marR="72561" marT="72561" marB="36281">
                    <a:lnL w="12700">
                      <a:solidFill>
                        <a:schemeClr val="tx1"/>
                      </a:solidFill>
                    </a:lnL>
                    <a:lnR w="0">
                      <a:noFill/>
                    </a:lnR>
                    <a:lnT w="952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T>
                    <a:lnB w="952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099044"/>
                  </a:ext>
                </a:extLst>
              </a:tr>
              <a:tr h="353920">
                <a:tc>
                  <a:txBody>
                    <a:bodyPr/>
                    <a:lstStyle/>
                    <a:p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2014</a:t>
                      </a:r>
                    </a:p>
                  </a:txBody>
                  <a:tcPr marL="72561" marR="72561" marT="72561" marB="36281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4" cmpd="sng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Little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Rascals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Save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Day</a:t>
                      </a:r>
                    </a:p>
                  </a:txBody>
                  <a:tcPr marL="72561" marR="72561" marT="72561" marB="36281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4" cmpd="sng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T>
                    <a:lnB w="952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94022"/>
                  </a:ext>
                </a:extLst>
              </a:tr>
              <a:tr h="353920">
                <a:tc>
                  <a:txBody>
                    <a:bodyPr/>
                    <a:lstStyle/>
                    <a:p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2015</a:t>
                      </a:r>
                    </a:p>
                  </a:txBody>
                  <a:tcPr marL="72561" marR="72561" marT="72561" marB="36281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After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Words</a:t>
                      </a:r>
                    </a:p>
                  </a:txBody>
                  <a:tcPr marL="72561" marR="72561" marT="72561" marB="36281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0" cmpd="sng">
                      <a:noFill/>
                      <a:prstDash val="solid"/>
                    </a:lnR>
                    <a:lnT w="952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143577"/>
                  </a:ext>
                </a:extLst>
              </a:tr>
              <a:tr h="353920">
                <a:tc>
                  <a:txBody>
                    <a:bodyPr/>
                    <a:lstStyle/>
                    <a:p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2018</a:t>
                      </a:r>
                    </a:p>
                  </a:txBody>
                  <a:tcPr marL="72561" marR="72561" marT="72561" marB="36281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Saving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 Flora</a:t>
                      </a:r>
                    </a:p>
                  </a:txBody>
                  <a:tcPr marL="72561" marR="72561" marT="72561" marB="36281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726098"/>
                  </a:ext>
                </a:extLst>
              </a:tr>
              <a:tr h="353920">
                <a:tc>
                  <a:txBody>
                    <a:bodyPr/>
                    <a:lstStyle/>
                    <a:p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 marL="72561" marR="72561" marT="72561" marB="36281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Wyrm</a:t>
                      </a:r>
                    </a:p>
                  </a:txBody>
                  <a:tcPr marL="72561" marR="72561" marT="72561" marB="36281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351115"/>
                  </a:ext>
                </a:extLst>
              </a:tr>
              <a:tr h="353920">
                <a:tc>
                  <a:txBody>
                    <a:bodyPr/>
                    <a:lstStyle/>
                    <a:p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 marL="72561" marR="72561" marT="72561" marB="36281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Babysitter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Killer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Queen</a:t>
                      </a:r>
                    </a:p>
                  </a:txBody>
                  <a:tcPr marL="72561" marR="72561" marT="72561" marB="36281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441775"/>
                  </a:ext>
                </a:extLst>
              </a:tr>
              <a:tr h="353920">
                <a:tc>
                  <a:txBody>
                    <a:bodyPr/>
                    <a:lstStyle/>
                    <a:p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 marL="72561" marR="72561" marT="72561" marB="36281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Yes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Day</a:t>
                      </a:r>
                    </a:p>
                  </a:txBody>
                  <a:tcPr marL="72561" marR="72561" marT="72561" marB="36281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201246"/>
                  </a:ext>
                </a:extLst>
              </a:tr>
              <a:tr h="353920">
                <a:tc>
                  <a:txBody>
                    <a:bodyPr/>
                    <a:lstStyle/>
                    <a:p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 marL="72561" marR="72561" marT="72561" marB="36281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Fallout</a:t>
                      </a:r>
                    </a:p>
                  </a:txBody>
                  <a:tcPr marL="72561" marR="72561" marT="72561" marB="36281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525215"/>
                  </a:ext>
                </a:extLst>
              </a:tr>
              <a:tr h="353920">
                <a:tc>
                  <a:txBody>
                    <a:bodyPr/>
                    <a:lstStyle/>
                    <a:p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 marL="72561" marR="72561" marT="72561" marB="36281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Scream</a:t>
                      </a:r>
                    </a:p>
                  </a:txBody>
                  <a:tcPr marL="72561" marR="72561" marT="72561" marB="36281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733375"/>
                  </a:ext>
                </a:extLst>
              </a:tr>
              <a:tr h="35392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600" b="1" i="0" u="none" strike="noStrike" cap="none" spc="0" noProof="0" dirty="0">
                          <a:solidFill>
                            <a:schemeClr val="tx1"/>
                          </a:solidFill>
                          <a:latin typeface="Univers Condensed Light"/>
                        </a:rPr>
                        <a:t>2022</a:t>
                      </a:r>
                      <a:endParaRPr lang="sk-SK" sz="1600" b="1">
                        <a:solidFill>
                          <a:schemeClr val="tx1"/>
                        </a:solidFill>
                      </a:endParaRPr>
                    </a:p>
                  </a:txBody>
                  <a:tcPr marL="72561" marR="72561" marT="72561" marB="36281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Studio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 666</a:t>
                      </a:r>
                    </a:p>
                  </a:txBody>
                  <a:tcPr marL="72561" marR="72561" marT="72561" marB="36281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509528"/>
                  </a:ext>
                </a:extLst>
              </a:tr>
              <a:tr h="35392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600" b="1" i="0" u="none" strike="noStrike" cap="none" spc="0" noProof="0" dirty="0">
                          <a:solidFill>
                            <a:schemeClr val="tx1"/>
                          </a:solidFill>
                          <a:latin typeface="Univers Condensed Light"/>
                        </a:rPr>
                        <a:t>2022</a:t>
                      </a:r>
                      <a:endParaRPr lang="sk-SK" sz="1600" b="1">
                        <a:solidFill>
                          <a:schemeClr val="tx1"/>
                        </a:solidFill>
                      </a:endParaRPr>
                    </a:p>
                  </a:txBody>
                  <a:tcPr marL="72561" marR="72561" marT="72561" marB="36281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marL="72561" marR="72561" marT="72561" marB="36281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947194"/>
                  </a:ext>
                </a:extLst>
              </a:tr>
              <a:tr h="35392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600" b="1" i="0" u="none" strike="noStrike" cap="none" spc="0" noProof="0" dirty="0">
                          <a:solidFill>
                            <a:schemeClr val="tx1"/>
                          </a:solidFill>
                          <a:latin typeface="Univers Condensed Light"/>
                        </a:rPr>
                        <a:t>2022</a:t>
                      </a:r>
                      <a:endParaRPr lang="sk-SK" sz="1600" b="1">
                        <a:solidFill>
                          <a:schemeClr val="tx1"/>
                        </a:solidFill>
                      </a:endParaRPr>
                    </a:p>
                  </a:txBody>
                  <a:tcPr marL="72561" marR="72561" marT="72561" marB="36281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American </a:t>
                      </a: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Carnage</a:t>
                      </a:r>
                    </a:p>
                  </a:txBody>
                  <a:tcPr marL="72561" marR="72561" marT="72561" marB="36281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658707"/>
                  </a:ext>
                </a:extLst>
              </a:tr>
              <a:tr h="35391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600" b="1" i="0" u="none" strike="noStrike" cap="none" spc="0" noProof="0" dirty="0">
                          <a:solidFill>
                            <a:schemeClr val="tx1"/>
                          </a:solidFill>
                          <a:latin typeface="Univers Condensed Light"/>
                        </a:rPr>
                        <a:t>2023</a:t>
                      </a:r>
                    </a:p>
                  </a:txBody>
                  <a:tcPr marL="72561" marR="72561" marT="72561" marB="36281">
                    <a:lnL w="0">
                      <a:noFill/>
                    </a:lnL>
                    <a:lnR w="12700">
                      <a:solidFill>
                        <a:schemeClr val="tx1"/>
                      </a:solidFill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Scream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 6</a:t>
                      </a:r>
                    </a:p>
                  </a:txBody>
                  <a:tcPr marL="72561" marR="72561" marT="72561" marB="36281">
                    <a:lnL w="12700">
                      <a:solidFill>
                        <a:schemeClr val="tx1"/>
                      </a:solidFill>
                    </a:lnL>
                    <a:lnR w="0"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854645"/>
                  </a:ext>
                </a:extLst>
              </a:tr>
              <a:tr h="353920">
                <a:tc>
                  <a:txBody>
                    <a:bodyPr/>
                    <a:lstStyle/>
                    <a:p>
                      <a:r>
                        <a:rPr lang="sk-SK" sz="1600" b="1" cap="none" spc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Pripravuje sa</a:t>
                      </a:r>
                    </a:p>
                  </a:txBody>
                  <a:tcPr marL="72561" marR="72561" marT="72561" marB="36281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Finestkind</a:t>
                      </a:r>
                    </a:p>
                  </a:txBody>
                  <a:tcPr marL="72561" marR="72561" marT="72561" marB="36281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503972"/>
                  </a:ext>
                </a:extLst>
              </a:tr>
              <a:tr h="35392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600" b="1" i="0" u="none" strike="noStrike" cap="none" spc="0" noProof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Univers Condensed Light"/>
                        </a:rPr>
                        <a:t>Pripravuje sa</a:t>
                      </a:r>
                      <a:endParaRPr lang="sk-SK" sz="1600" b="1">
                        <a:highlight>
                          <a:srgbClr val="FFFF00"/>
                        </a:highlight>
                      </a:endParaRPr>
                    </a:p>
                  </a:txBody>
                  <a:tcPr marL="72561" marR="72561" marT="72561" marB="36281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Miller</a:t>
                      </a:r>
                      <a:r>
                        <a:rPr lang="sk-SK" sz="1600" b="1" i="1" u="none" strike="noStrike" cap="none" spc="0" noProof="0" dirty="0" err="1">
                          <a:latin typeface="Univers Condensed Light"/>
                        </a:rPr>
                        <a:t>'s</a:t>
                      </a:r>
                      <a:r>
                        <a:rPr lang="sk-SK" sz="1600" b="1" i="1" u="none" strike="noStrike" cap="none" spc="0" noProof="0" dirty="0">
                          <a:latin typeface="Univers Condensed Light"/>
                        </a:rPr>
                        <a:t> </a:t>
                      </a:r>
                      <a:r>
                        <a:rPr lang="sk-SK" sz="1600" b="1" i="1" u="none" strike="noStrike" cap="none" spc="0" noProof="0" dirty="0" err="1">
                          <a:latin typeface="Univers Condensed Light"/>
                        </a:rPr>
                        <a:t>Girl</a:t>
                      </a:r>
                    </a:p>
                  </a:txBody>
                  <a:tcPr marL="72561" marR="72561" marT="72561" marB="36281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395500"/>
                  </a:ext>
                </a:extLst>
              </a:tr>
              <a:tr h="35392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600" b="1" i="0" u="none" strike="noStrike" cap="none" spc="0" noProof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Univers Condensed Light"/>
                        </a:rPr>
                        <a:t>Pripravuje sa</a:t>
                      </a:r>
                      <a:endParaRPr lang="sk-SK" sz="1600" b="1">
                        <a:highlight>
                          <a:srgbClr val="FFFF00"/>
                        </a:highlight>
                      </a:endParaRPr>
                    </a:p>
                  </a:txBody>
                  <a:tcPr marL="72561" marR="72561" marT="72561" marB="36281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Winter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Spring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Summer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 or </a:t>
                      </a: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Fall</a:t>
                      </a:r>
                    </a:p>
                  </a:txBody>
                  <a:tcPr marL="72561" marR="72561" marT="72561" marB="36281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602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892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EA3B6404-C37D-4FE3-8124-9FC5ECE56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B42E889C-BF1F-40B2-86C2-92153DB7E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8034" y="0"/>
            <a:ext cx="6553966" cy="354261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8557940A-71CE-48E1-BD71-2BEF15613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851108" y="4783369"/>
            <a:ext cx="5340893" cy="20746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4777C915-01E5-4C85-B3BF-7BF7CC3FE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0021640" y="0"/>
            <a:ext cx="1268175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uľka 11">
            <a:extLst>
              <a:ext uri="{FF2B5EF4-FFF2-40B4-BE49-F238E27FC236}">
                <a16:creationId xmlns:a16="http://schemas.microsoft.com/office/drawing/2014/main" id="{A33C9E98-FAD0-604F-37DA-6A744A6A1C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9766413"/>
              </p:ext>
            </p:extLst>
          </p:nvPr>
        </p:nvGraphicFramePr>
        <p:xfrm>
          <a:off x="3060291" y="282677"/>
          <a:ext cx="6102242" cy="6267056"/>
        </p:xfrm>
        <a:graphic>
          <a:graphicData uri="http://schemas.openxmlformats.org/drawingml/2006/table">
            <a:tbl>
              <a:tblPr firstRow="1" bandRow="1">
                <a:solidFill>
                  <a:schemeClr val="bg1">
                    <a:lumMod val="95000"/>
                  </a:schemeClr>
                </a:solidFill>
                <a:tableStyleId>{3B4B98B0-60AC-42C2-AFA5-B58CD77FA1E5}</a:tableStyleId>
              </a:tblPr>
              <a:tblGrid>
                <a:gridCol w="2055022">
                  <a:extLst>
                    <a:ext uri="{9D8B030D-6E8A-4147-A177-3AD203B41FA5}">
                      <a16:colId xmlns:a16="http://schemas.microsoft.com/office/drawing/2014/main" val="3555218528"/>
                    </a:ext>
                  </a:extLst>
                </a:gridCol>
                <a:gridCol w="4047220">
                  <a:extLst>
                    <a:ext uri="{9D8B030D-6E8A-4147-A177-3AD203B41FA5}">
                      <a16:colId xmlns:a16="http://schemas.microsoft.com/office/drawing/2014/main" val="3211255911"/>
                    </a:ext>
                  </a:extLst>
                </a:gridCol>
              </a:tblGrid>
              <a:tr h="537176">
                <a:tc>
                  <a:txBody>
                    <a:bodyPr/>
                    <a:lstStyle/>
                    <a:p>
                      <a:r>
                        <a:rPr lang="sk-SK" sz="1800" b="0" cap="none" spc="0" dirty="0">
                          <a:solidFill>
                            <a:schemeClr val="bg1"/>
                          </a:solidFill>
                        </a:rPr>
                        <a:t>rok:</a:t>
                      </a:r>
                    </a:p>
                  </a:txBody>
                  <a:tcPr marL="146511" marR="109883" marT="85171" marB="73256" anchor="ctr">
                    <a:lnL w="12700" cmpd="sng">
                      <a:noFill/>
                    </a:lnL>
                    <a:lnR w="12700" cmpd="sng">
                      <a:solidFill>
                        <a:schemeClr val="tx1"/>
                      </a:solidFill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800" b="0" cap="none" spc="0" dirty="0">
                          <a:solidFill>
                            <a:schemeClr val="bg1"/>
                          </a:solidFill>
                        </a:rPr>
                        <a:t>názov </a:t>
                      </a:r>
                      <a:r>
                        <a:rPr lang="sk-SK" sz="1800" b="0" u="sng" cap="none" spc="0" dirty="0">
                          <a:solidFill>
                            <a:schemeClr val="bg1"/>
                          </a:solidFill>
                        </a:rPr>
                        <a:t>seriálu</a:t>
                      </a:r>
                      <a:r>
                        <a:rPr lang="sk-SK" sz="1800" b="0" cap="none" spc="0"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 marL="146511" marR="109883" marT="85171" marB="73256" anchor="ctr">
                    <a:lnL w="12700" cmpd="sng">
                      <a:solidFill>
                        <a:schemeClr val="tx1"/>
                      </a:solidFill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616284"/>
                  </a:ext>
                </a:extLst>
              </a:tr>
              <a:tr h="477490">
                <a:tc>
                  <a:txBody>
                    <a:bodyPr/>
                    <a:lstStyle/>
                    <a:p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2012</a:t>
                      </a:r>
                    </a:p>
                  </a:txBody>
                  <a:tcPr marL="146511" marR="109883" marT="85171" marB="73256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9DFF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Rob</a:t>
                      </a:r>
                    </a:p>
                  </a:txBody>
                  <a:tcPr marL="146511" marR="109883" marT="85171" marB="73256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975159"/>
                  </a:ext>
                </a:extLst>
              </a:tr>
              <a:tr h="4774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600" b="1" i="0" u="none" strike="noStrike" cap="none" spc="0" noProof="0" dirty="0">
                          <a:solidFill>
                            <a:schemeClr val="tx1"/>
                          </a:solidFill>
                          <a:latin typeface="Univers Condensed Light"/>
                        </a:rPr>
                        <a:t>2012</a:t>
                      </a:r>
                      <a:endParaRPr lang="sk-SK" sz="1600" b="1"/>
                    </a:p>
                  </a:txBody>
                  <a:tcPr marL="146511" marR="109883" marT="85171" marB="73256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9DFF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CSI:NY</a:t>
                      </a:r>
                    </a:p>
                  </a:txBody>
                  <a:tcPr marL="146511" marR="109883" marT="85171" marB="73256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272429"/>
                  </a:ext>
                </a:extLst>
              </a:tr>
              <a:tr h="4774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600" b="1" i="0" u="none" strike="noStrike" cap="none" spc="0" noProof="0" dirty="0">
                          <a:latin typeface="Univers Condensed Light"/>
                        </a:rPr>
                        <a:t>2013</a:t>
                      </a:r>
                      <a:endParaRPr lang="sk-SK" sz="1600" b="1"/>
                    </a:p>
                  </a:txBody>
                  <a:tcPr marL="146511" marR="109883" marT="85171" marB="73256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Days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Our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Lifes</a:t>
                      </a:r>
                    </a:p>
                  </a:txBody>
                  <a:tcPr marL="146511" marR="109883" marT="85171" marB="73256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655893"/>
                  </a:ext>
                </a:extLst>
              </a:tr>
              <a:tr h="4774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600" b="1" i="0" u="none" strike="noStrike" cap="none" spc="0" noProof="0" dirty="0">
                          <a:latin typeface="Univers Condensed Light"/>
                        </a:rPr>
                        <a:t>2014</a:t>
                      </a:r>
                      <a:endParaRPr lang="sk-SK" sz="1600" b="1"/>
                    </a:p>
                  </a:txBody>
                  <a:tcPr marL="146511" marR="109883" marT="85171" marB="73256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Rake</a:t>
                      </a:r>
                    </a:p>
                  </a:txBody>
                  <a:tcPr marL="146511" marR="109883" marT="85171" marB="73256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068787"/>
                  </a:ext>
                </a:extLst>
              </a:tr>
              <a:tr h="4774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600" b="1" i="0" u="none" strike="noStrike" cap="none" spc="0" noProof="0" dirty="0">
                          <a:latin typeface="Univers Condensed Light"/>
                        </a:rPr>
                        <a:t>2014–2019</a:t>
                      </a:r>
                      <a:endParaRPr lang="sk-SK" sz="1600" b="1"/>
                    </a:p>
                  </a:txBody>
                  <a:tcPr marL="146511" marR="109883" marT="85171" marB="73256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Jane </a:t>
                      </a: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Virgin</a:t>
                      </a:r>
                    </a:p>
                  </a:txBody>
                  <a:tcPr marL="146511" marR="109883" marT="85171" marB="73256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236026"/>
                  </a:ext>
                </a:extLst>
              </a:tr>
              <a:tr h="4774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600" b="1" i="0" u="none" strike="noStrike" cap="none" spc="0" noProof="0" dirty="0">
                          <a:latin typeface="Univers Condensed Light"/>
                        </a:rPr>
                        <a:t>2015</a:t>
                      </a:r>
                      <a:endParaRPr lang="sk-SK" sz="1600" b="1"/>
                    </a:p>
                  </a:txBody>
                  <a:tcPr marL="146511" marR="109883" marT="85171" marB="73256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Richie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Rich</a:t>
                      </a:r>
                    </a:p>
                  </a:txBody>
                  <a:tcPr marL="146511" marR="109883" marT="85171" marB="73256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436375"/>
                  </a:ext>
                </a:extLst>
              </a:tr>
              <a:tr h="4774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600" b="1" i="0" u="none" strike="noStrike" cap="none" spc="0" noProof="0" dirty="0">
                          <a:latin typeface="Univers Condensed Light"/>
                        </a:rPr>
                        <a:t>2016–2018</a:t>
                      </a:r>
                      <a:endParaRPr lang="sk-SK" sz="1600" b="1"/>
                    </a:p>
                  </a:txBody>
                  <a:tcPr marL="146511" marR="109883" marT="85171" marB="73256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Stuck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 in </a:t>
                      </a: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Middle</a:t>
                      </a:r>
                    </a:p>
                  </a:txBody>
                  <a:tcPr marL="146511" marR="109883" marT="85171" marB="73256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487200"/>
                  </a:ext>
                </a:extLst>
              </a:tr>
              <a:tr h="4774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600" b="1" i="0" u="none" strike="noStrike" cap="none" spc="0" noProof="0" dirty="0">
                          <a:latin typeface="Univers Condensed Light"/>
                        </a:rPr>
                        <a:t>2018</a:t>
                      </a:r>
                      <a:endParaRPr lang="sk-SK" sz="1600" b="1"/>
                    </a:p>
                  </a:txBody>
                  <a:tcPr marL="146511" marR="109883" marT="85171" marB="73256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Bizaardvark</a:t>
                      </a:r>
                    </a:p>
                  </a:txBody>
                  <a:tcPr marL="146511" marR="109883" marT="85171" marB="73256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618956"/>
                  </a:ext>
                </a:extLst>
              </a:tr>
              <a:tr h="4774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600" b="1" i="0" u="none" strike="noStrike" cap="none" spc="0" noProof="0" dirty="0">
                          <a:latin typeface="Univers Condensed Light"/>
                        </a:rPr>
                        <a:t>2019</a:t>
                      </a:r>
                      <a:endParaRPr lang="sk-SK" sz="1600" b="1"/>
                    </a:p>
                  </a:txBody>
                  <a:tcPr marL="146511" marR="109883" marT="85171" marB="73256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You</a:t>
                      </a:r>
                    </a:p>
                  </a:txBody>
                  <a:tcPr marL="146511" marR="109883" marT="85171" marB="732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976726"/>
                  </a:ext>
                </a:extLst>
              </a:tr>
              <a:tr h="4774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600" b="1" i="0" u="none" strike="noStrike" cap="none" spc="0" noProof="0" dirty="0">
                          <a:latin typeface="Univers Condensed Light"/>
                        </a:rPr>
                        <a:t>2020</a:t>
                      </a:r>
                      <a:endParaRPr lang="sk-SK" sz="1600" b="1"/>
                    </a:p>
                  </a:txBody>
                  <a:tcPr marL="146511" marR="109883" marT="85171" marB="73256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Home </a:t>
                      </a: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Movie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sk-SK" sz="1600" b="1" cap="none" spc="0" dirty="0" err="1">
                          <a:solidFill>
                            <a:schemeClr val="tx1"/>
                          </a:solidFill>
                        </a:rPr>
                        <a:t>Princess</a:t>
                      </a:r>
                      <a:r>
                        <a:rPr lang="sk-SK" sz="1600" b="1" cap="none" spc="0" dirty="0">
                          <a:solidFill>
                            <a:schemeClr val="tx1"/>
                          </a:solidFill>
                        </a:rPr>
                        <a:t> Bride</a:t>
                      </a:r>
                    </a:p>
                  </a:txBody>
                  <a:tcPr marL="146511" marR="109883" marT="85171" marB="73256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656264"/>
                  </a:ext>
                </a:extLst>
              </a:tr>
              <a:tr h="4774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600" b="1" i="0" u="none" strike="noStrike" cap="none" spc="0" noProof="0" dirty="0">
                          <a:latin typeface="Univers Condensed Light"/>
                        </a:rPr>
                        <a:t>2020–2022</a:t>
                      </a:r>
                      <a:endParaRPr lang="sk-SK" sz="1600" b="1"/>
                    </a:p>
                  </a:txBody>
                  <a:tcPr marL="146511" marR="109883" marT="85171" marB="73256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600" b="1" i="0" u="none" strike="noStrike" cap="none" spc="0" noProof="0" dirty="0" err="1">
                          <a:latin typeface="Univers Condensed Light"/>
                        </a:rPr>
                        <a:t>Jurassic</a:t>
                      </a:r>
                      <a:r>
                        <a:rPr lang="sk-SK" sz="1600" b="1" i="0" u="none" strike="noStrike" cap="none" spc="0" noProof="0" dirty="0">
                          <a:latin typeface="Univers Condensed Light"/>
                        </a:rPr>
                        <a:t> </a:t>
                      </a:r>
                      <a:r>
                        <a:rPr lang="sk-SK" sz="1600" b="1" i="0" u="none" strike="noStrike" cap="none" spc="0" noProof="0" dirty="0" err="1">
                          <a:latin typeface="Univers Condensed Light"/>
                        </a:rPr>
                        <a:t>World</a:t>
                      </a:r>
                      <a:r>
                        <a:rPr lang="sk-SK" sz="1600" b="1" i="0" u="none" strike="noStrike" cap="none" spc="0" noProof="0" dirty="0">
                          <a:latin typeface="Univers Condensed Light"/>
                        </a:rPr>
                        <a:t> </a:t>
                      </a:r>
                      <a:r>
                        <a:rPr lang="sk-SK" sz="1600" b="1" i="0" u="none" strike="noStrike" cap="none" spc="0" noProof="0" dirty="0" err="1">
                          <a:latin typeface="Univers Condensed Light"/>
                        </a:rPr>
                        <a:t>Camp</a:t>
                      </a:r>
                      <a:r>
                        <a:rPr lang="sk-SK" sz="1600" b="1" i="0" u="none" strike="noStrike" cap="none" spc="0" noProof="0" dirty="0">
                          <a:latin typeface="Univers Condensed Light"/>
                        </a:rPr>
                        <a:t> </a:t>
                      </a:r>
                      <a:r>
                        <a:rPr lang="sk-SK" sz="1600" b="1" i="0" u="none" strike="noStrike" cap="none" spc="0" noProof="0" dirty="0" err="1">
                          <a:latin typeface="Univers Condensed Light"/>
                        </a:rPr>
                        <a:t>Cretaceous</a:t>
                      </a:r>
                    </a:p>
                  </a:txBody>
                  <a:tcPr marL="146511" marR="109883" marT="85171" marB="73256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41113"/>
                  </a:ext>
                </a:extLst>
              </a:tr>
              <a:tr h="4774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600" b="1" i="0" u="none" strike="noStrike" cap="none" spc="0" noProof="0" dirty="0">
                          <a:latin typeface="Univers Condensed Light"/>
                        </a:rPr>
                        <a:t>2022–</a:t>
                      </a:r>
                      <a:r>
                        <a:rPr lang="sk-SK" sz="1600" b="1" i="0" u="none" strike="noStrike" cap="none" spc="0" noProof="0" dirty="0"/>
                        <a:t>súčasnosť</a:t>
                      </a:r>
                      <a:endParaRPr lang="sk-SK" sz="1600" b="1" i="0" u="none" strike="noStrike" cap="none" spc="0" noProof="0" dirty="0">
                        <a:latin typeface="Univers Condensed Light"/>
                      </a:endParaRPr>
                    </a:p>
                  </a:txBody>
                  <a:tcPr marL="146511" marR="109883" marT="85171" marB="73256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600" b="1" cap="none" spc="0" err="1">
                          <a:solidFill>
                            <a:schemeClr val="tx1"/>
                          </a:solidFill>
                        </a:rPr>
                        <a:t>Wednesday</a:t>
                      </a:r>
                    </a:p>
                  </a:txBody>
                  <a:tcPr marL="146511" marR="109883" marT="85171" marB="73256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440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18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FA49195-69EB-4E39-A68A-C232E2D03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92F9DC-743D-47E7-A019-EE09540F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EAC5194-417D-7EFC-A7CB-57F156063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0" y="1239078"/>
            <a:ext cx="7802880" cy="32315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 dirty="0" err="1"/>
              <a:t>Najznámejšie</a:t>
            </a:r>
            <a:r>
              <a:rPr lang="en-US" sz="6600" b="1" dirty="0"/>
              <a:t> role: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3280B82-CD55-43FD-92C4-F05E2A8D1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-17932" y="19556"/>
            <a:ext cx="8547253" cy="23223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0A4F542-D561-4AFB-8321-EB900BAF0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-17931" y="0"/>
            <a:ext cx="1461005" cy="461772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4D9248B-0006-4BFE-8110-40C16E45C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935720" y="3957320"/>
            <a:ext cx="3272713" cy="290067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E593BB5-7AFA-4C8F-AECA-CE733B1FD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93326" y="0"/>
            <a:ext cx="1332509" cy="685799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521483B-CE28-412B-9C71-9BE081E9D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37960" y="0"/>
            <a:ext cx="5654039" cy="220625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C9F4738-DD27-44BE-98C6-AB0B2296B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" y="5196840"/>
            <a:ext cx="5181599" cy="16416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98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Connector 24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26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28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30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32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34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36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6" name="Rectangle 38">
            <a:extLst>
              <a:ext uri="{FF2B5EF4-FFF2-40B4-BE49-F238E27FC236}">
                <a16:creationId xmlns:a16="http://schemas.microsoft.com/office/drawing/2014/main" id="{6B1AB48C-975A-4A22-A0B1-E10B5D3B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40">
            <a:extLst>
              <a:ext uri="{FF2B5EF4-FFF2-40B4-BE49-F238E27FC236}">
                <a16:creationId xmlns:a16="http://schemas.microsoft.com/office/drawing/2014/main" id="{4BADCCFD-6F6D-40B8-9B9F-AB05B44E9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5" descr="Obrázok, na ktorom je osoba, vnútri, pozeranie, tmavé&#10;&#10;Automaticky generovaný popis">
            <a:extLst>
              <a:ext uri="{FF2B5EF4-FFF2-40B4-BE49-F238E27FC236}">
                <a16:creationId xmlns:a16="http://schemas.microsoft.com/office/drawing/2014/main" id="{72B80087-617D-2719-A014-E7C6A17073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29150" r="14650"/>
          <a:stretch/>
        </p:blipFill>
        <p:spPr>
          <a:xfrm>
            <a:off x="6844770" y="1"/>
            <a:ext cx="6244424" cy="68611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Obrázok 21" descr="Obrázok, na ktorom je osoba, slnečné okuliare, žena, nosenie&#10;&#10;Automaticky generovaný popis">
            <a:extLst>
              <a:ext uri="{FF2B5EF4-FFF2-40B4-BE49-F238E27FC236}">
                <a16:creationId xmlns:a16="http://schemas.microsoft.com/office/drawing/2014/main" id="{17D6C09E-7082-219A-AB2D-5940CA69D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60000"/>
          </a:blip>
          <a:srcRect l="15454" r="16955" b="1"/>
          <a:stretch/>
        </p:blipFill>
        <p:spPr>
          <a:xfrm>
            <a:off x="5976" y="-5948"/>
            <a:ext cx="8124955" cy="6881851"/>
          </a:xfrm>
          <a:custGeom>
            <a:avLst/>
            <a:gdLst/>
            <a:ahLst/>
            <a:cxnLst/>
            <a:rect l="l" t="t" r="r" b="b"/>
            <a:pathLst>
              <a:path w="8124955" h="6881851">
                <a:moveTo>
                  <a:pt x="0" y="0"/>
                </a:moveTo>
                <a:lnTo>
                  <a:pt x="8124955" y="0"/>
                </a:lnTo>
                <a:lnTo>
                  <a:pt x="5946298" y="6865948"/>
                </a:lnTo>
                <a:lnTo>
                  <a:pt x="0" y="6881851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7708C9E-7852-CA51-4A4C-1794B7F4E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34" y="3777073"/>
            <a:ext cx="8601665" cy="30253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b="1" dirty="0">
                <a:solidFill>
                  <a:srgbClr val="FFFFFF"/>
                </a:solidFill>
              </a:rPr>
              <a:t>5. The babysitter: killer queen (phoebe)</a:t>
            </a:r>
            <a:br>
              <a:rPr lang="en-US" sz="5100" b="1" dirty="0">
                <a:solidFill>
                  <a:srgbClr val="FFFFFF"/>
                </a:solidFill>
              </a:rPr>
            </a:br>
            <a:r>
              <a:rPr lang="en-US" sz="2000" b="1" dirty="0">
                <a:solidFill>
                  <a:srgbClr val="FFFFFF"/>
                </a:solidFill>
                <a:latin typeface="Univers Condensed Light"/>
              </a:rPr>
              <a:t>-</a:t>
            </a:r>
            <a:r>
              <a:rPr lang="en-US" sz="2000" b="1" dirty="0">
                <a:solidFill>
                  <a:schemeClr val="bg1"/>
                </a:solidFill>
                <a:latin typeface="Univers Condensed Light"/>
                <a:ea typeface="+mj-lt"/>
                <a:cs typeface="+mj-lt"/>
              </a:rPr>
              <a:t> </a:t>
            </a:r>
            <a:r>
              <a:rPr lang="en-US" sz="2000" b="1" dirty="0" err="1">
                <a:solidFill>
                  <a:schemeClr val="bg1"/>
                </a:solidFill>
                <a:latin typeface="Univers Condensed Light"/>
                <a:ea typeface="+mj-lt"/>
                <a:cs typeface="+mj-lt"/>
              </a:rPr>
              <a:t>ukážka</a:t>
            </a:r>
            <a:r>
              <a:rPr lang="en-US" sz="2000" b="1" dirty="0">
                <a:solidFill>
                  <a:schemeClr val="bg1"/>
                </a:solidFill>
                <a:latin typeface="Univers Condensed Light"/>
                <a:ea typeface="+mj-lt"/>
                <a:cs typeface="+mj-lt"/>
              </a:rPr>
              <a:t> : </a:t>
            </a:r>
            <a:r>
              <a:rPr lang="sk-SK" sz="2000" b="1" dirty="0">
                <a:solidFill>
                  <a:schemeClr val="bg1"/>
                </a:solidFill>
                <a:latin typeface="Univers Condensed Light"/>
                <a:ea typeface="+mj-lt"/>
                <a:cs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https://www.youtube.com/watch?v=N55zQTb-Pbs</a:t>
            </a:r>
            <a:endParaRPr lang="sk-SK" sz="2000" b="1">
              <a:solidFill>
                <a:schemeClr val="bg1"/>
              </a:solidFill>
              <a:latin typeface="Univers Condensed Light"/>
              <a:ea typeface="+mj-lt"/>
              <a:cs typeface="+mj-lt"/>
            </a:endParaRPr>
          </a:p>
        </p:txBody>
      </p:sp>
      <p:cxnSp>
        <p:nvCxnSpPr>
          <p:cNvPr id="70" name="Straight Connector 42">
            <a:extLst>
              <a:ext uri="{FF2B5EF4-FFF2-40B4-BE49-F238E27FC236}">
                <a16:creationId xmlns:a16="http://schemas.microsoft.com/office/drawing/2014/main" id="{F4F76DA6-30B2-482B-99AC-6D9D8B25D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52274" y="-17903"/>
            <a:ext cx="2178657" cy="686992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44">
            <a:extLst>
              <a:ext uri="{FF2B5EF4-FFF2-40B4-BE49-F238E27FC236}">
                <a16:creationId xmlns:a16="http://schemas.microsoft.com/office/drawing/2014/main" id="{A1717595-1686-4B1A-AB52-A85F814BD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4575356" y="-11925"/>
            <a:ext cx="7616644" cy="134766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46">
            <a:extLst>
              <a:ext uri="{FF2B5EF4-FFF2-40B4-BE49-F238E27FC236}">
                <a16:creationId xmlns:a16="http://schemas.microsoft.com/office/drawing/2014/main" id="{9D08CAA0-C9C8-446F-8FD3-D92AEF1E4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54595"/>
            <a:ext cx="3849804" cy="14153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63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6B1AB48C-975A-4A22-A0B1-E10B5D3B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BADCCFD-6F6D-40B8-9B9F-AB05B44E9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ok 10" descr="Obrázok, na ktorom je osoba, vonkajšie&#10;&#10;Automaticky generovaný popis">
            <a:extLst>
              <a:ext uri="{FF2B5EF4-FFF2-40B4-BE49-F238E27FC236}">
                <a16:creationId xmlns:a16="http://schemas.microsoft.com/office/drawing/2014/main" id="{6F2128A2-BB7E-5F11-7535-A0FB7FCF3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b="19515"/>
          <a:stretch/>
        </p:blipFill>
        <p:spPr>
          <a:xfrm>
            <a:off x="5947577" y="1"/>
            <a:ext cx="6244424" cy="6861147"/>
          </a:xfrm>
          <a:custGeom>
            <a:avLst/>
            <a:gdLst/>
            <a:ahLst/>
            <a:cxnLst/>
            <a:rect l="l" t="t" r="r" b="b"/>
            <a:pathLst>
              <a:path w="6244424" h="6861147">
                <a:moveTo>
                  <a:pt x="2178658" y="0"/>
                </a:moveTo>
                <a:lnTo>
                  <a:pt x="6244424" y="0"/>
                </a:lnTo>
                <a:lnTo>
                  <a:pt x="6244424" y="6858000"/>
                </a:lnTo>
                <a:lnTo>
                  <a:pt x="0" y="6861147"/>
                </a:lnTo>
                <a:close/>
              </a:path>
            </a:pathLst>
          </a:custGeom>
        </p:spPr>
      </p:pic>
      <p:pic>
        <p:nvPicPr>
          <p:cNvPr id="19" name="Obrázok 19" descr="Obrázok, na ktorom je osoba, stôl, sedenie, vnútri&#10;&#10;Automaticky generovaný popis">
            <a:extLst>
              <a:ext uri="{FF2B5EF4-FFF2-40B4-BE49-F238E27FC236}">
                <a16:creationId xmlns:a16="http://schemas.microsoft.com/office/drawing/2014/main" id="{722E24E0-1A22-1A86-800E-E6A512372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60000"/>
          </a:blip>
          <a:srcRect r="-2" b="9651"/>
          <a:stretch/>
        </p:blipFill>
        <p:spPr>
          <a:xfrm>
            <a:off x="5976" y="-5948"/>
            <a:ext cx="8124955" cy="6881851"/>
          </a:xfrm>
          <a:custGeom>
            <a:avLst/>
            <a:gdLst/>
            <a:ahLst/>
            <a:cxnLst/>
            <a:rect l="l" t="t" r="r" b="b"/>
            <a:pathLst>
              <a:path w="8124955" h="6881851">
                <a:moveTo>
                  <a:pt x="0" y="0"/>
                </a:moveTo>
                <a:lnTo>
                  <a:pt x="8124955" y="0"/>
                </a:lnTo>
                <a:lnTo>
                  <a:pt x="5946298" y="6865948"/>
                </a:lnTo>
                <a:lnTo>
                  <a:pt x="0" y="6881851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3BE6C19-E168-C055-55E0-1D01FD6C1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5" y="3771611"/>
            <a:ext cx="11194923" cy="30253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b="1" dirty="0">
                <a:solidFill>
                  <a:srgbClr val="FFFFFF"/>
                </a:solidFill>
              </a:rPr>
              <a:t>4. The fallout (vada)</a:t>
            </a:r>
            <a:br>
              <a:rPr lang="en-US" sz="5100" b="1" dirty="0">
                <a:solidFill>
                  <a:srgbClr val="FFFFFF"/>
                </a:solidFill>
              </a:rPr>
            </a:br>
            <a:r>
              <a:rPr lang="sk-SK" sz="2000" b="1" dirty="0">
                <a:solidFill>
                  <a:schemeClr val="bg1"/>
                </a:solidFill>
                <a:latin typeface="Univers Condensed Light"/>
                <a:ea typeface="+mj-lt"/>
                <a:cs typeface="+mj-lt"/>
              </a:rPr>
              <a:t>- ukážka: </a:t>
            </a:r>
            <a:r>
              <a:rPr lang="sk-SK" sz="2000" b="1" dirty="0">
                <a:solidFill>
                  <a:schemeClr val="bg1"/>
                </a:solidFill>
                <a:latin typeface="Univers Condensed Light"/>
                <a:ea typeface="+mj-lt"/>
                <a:cs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https://www.youtube.com/watch?v=RvldeotYXLs&amp;t=93s</a:t>
            </a:r>
            <a:endParaRPr lang="sk-SK" sz="2000" b="1" dirty="0">
              <a:solidFill>
                <a:schemeClr val="bg1"/>
              </a:solidFill>
              <a:latin typeface="Univers Condensed Light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4F76DA6-30B2-482B-99AC-6D9D8B25D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52274" y="-17903"/>
            <a:ext cx="2178657" cy="686992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1717595-1686-4B1A-AB52-A85F814BD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4575356" y="-11925"/>
            <a:ext cx="7616644" cy="134766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D08CAA0-C9C8-446F-8FD3-D92AEF1E4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54595"/>
            <a:ext cx="3849804" cy="14153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015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Širokouhlá</PresentationFormat>
  <Paragraphs>0</Paragraphs>
  <Slides>18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19" baseType="lpstr">
      <vt:lpstr>AngleLinesVTI</vt:lpstr>
      <vt:lpstr>Jenna  Ortega</vt:lpstr>
      <vt:lpstr>Prezentácia programu PowerPoint</vt:lpstr>
      <vt:lpstr>Kariéra:</vt:lpstr>
      <vt:lpstr>Prezentácia programu PowerPoint</vt:lpstr>
      <vt:lpstr>        Filmografia:                 </vt:lpstr>
      <vt:lpstr>Prezentácia programu PowerPoint</vt:lpstr>
      <vt:lpstr>Najznámejšie role:</vt:lpstr>
      <vt:lpstr>5. The babysitter: killer queen (phoebe) - ukážka : https://www.youtube.com/watch?v=N55zQTb-Pbs</vt:lpstr>
      <vt:lpstr>4. The fallout (vada) - ukážka: https://www.youtube.com/watch?v=RvldeotYXLs&amp;t=93s</vt:lpstr>
      <vt:lpstr>3. stuck in the middle   (harley)  -ukážka: https://www.youtube.com/watch?v=zzsbucnvMx4</vt:lpstr>
      <vt:lpstr>2. SCream (TARA) - ukážka: https://www.youtube.com/watch?v=vXqcPSf44aQ</vt:lpstr>
      <vt:lpstr>1. Wednesday (WEDNESDAY) - Tretí najpopulárnejší seriál všetkých čias  v anglickom jazyku na netflixe - ukážka: HTTPS://WWW.YOUTUBE.COM/WATCH?V=AE2BY2GOBHK   </vt:lpstr>
      <vt:lpstr>Nominácie a ocenenia:</vt:lpstr>
      <vt:lpstr>MTV Awards                                                     Golden Globe awards </vt:lpstr>
      <vt:lpstr>Herectvo a vplyvy:</vt:lpstr>
      <vt:lpstr>Zaujímavosti:</vt:lpstr>
      <vt:lpstr>Zdroje:</vt:lpstr>
      <vt:lpstr>Koniec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/>
  <cp:lastModifiedBy/>
  <cp:revision>1591</cp:revision>
  <dcterms:created xsi:type="dcterms:W3CDTF">2023-01-14T15:39:25Z</dcterms:created>
  <dcterms:modified xsi:type="dcterms:W3CDTF">2023-01-24T16:12:28Z</dcterms:modified>
</cp:coreProperties>
</file>